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6" r:id="rId1"/>
  </p:sldMasterIdLst>
  <p:sldIdLst>
    <p:sldId id="256" r:id="rId2"/>
    <p:sldId id="263" r:id="rId3"/>
    <p:sldId id="257" r:id="rId4"/>
    <p:sldId id="258" r:id="rId5"/>
    <p:sldId id="259" r:id="rId6"/>
    <p:sldId id="262" r:id="rId7"/>
    <p:sldId id="261"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39A08F-889B-6B0A-75BA-FFC693BF8851}" v="524" dt="2020-05-22T19:04:28.938"/>
    <p1510:client id="{98E46EE6-3DB2-CB59-401B-FAE5B2DA1A35}" v="494" dt="2020-05-26T09:24:02.918"/>
    <p1510:client id="{AD1A664F-A336-0FC1-4DAA-9023440FF221}" v="9" dt="2020-05-25T15:42:58.810"/>
    <p1510:client id="{B1ED3036-8EF2-4D96-FC72-EB8D948FD487}" v="916" dt="2020-05-23T14:52:46.173"/>
    <p1510:client id="{C5E3AC4E-D922-831B-4B7F-5927704EA0D3}" v="81" dt="2020-05-22T17:07:50.215"/>
    <p1510:client id="{E84DBDDC-D395-E24F-822C-0936E3DFC9B3}" v="53" dt="2020-05-22T19:02:26.4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70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GB"/>
              <a:t>Click to edit Master title style</a:t>
            </a:r>
            <a:endParaRPr lang="en-US"/>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48A87A34-81AB-432B-8DAE-1953F412C126}" type="datetimeFigureOut">
              <a:rPr lang="en-US" dirty="0"/>
              <a:t>6/2/2020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166510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491471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GB"/>
              <a:t>Click to edit Master title style</a:t>
            </a:r>
            <a:endParaRPr lang="en-US"/>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933413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GB"/>
              <a:t>Click to edit Master title style</a:t>
            </a:r>
            <a:endParaRPr lang="en-US"/>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1803348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GB"/>
              <a:t>Click to edit Master title style</a:t>
            </a:r>
            <a:endParaRPr lang="en-US"/>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14361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GB"/>
              <a:t>Click to edit Master title style</a:t>
            </a:r>
            <a:endParaRPr lang="en-US"/>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18619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GB"/>
              <a:t>Click to edit Master title style</a:t>
            </a:r>
            <a:endParaRPr lang="en-US"/>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704162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dirty="0"/>
              <a:t>6/2/2020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113989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GB"/>
              <a:t>Click to edit Master title style</a:t>
            </a:r>
            <a:endParaRPr lang="en-US"/>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dirty="0"/>
              <a:t>6/2/2020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834405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a:p>
        </p:txBody>
      </p:sp>
      <p:sp>
        <p:nvSpPr>
          <p:cNvPr id="12" name="Content Placeholder 2"/>
          <p:cNvSpPr>
            <a:spLocks noGrp="1"/>
          </p:cNvSpPr>
          <p:nvPr>
            <p:ph sz="quarter" idx="13"/>
          </p:nvPr>
        </p:nvSpPr>
        <p:spPr>
          <a:xfrm>
            <a:off x="913774" y="2367092"/>
            <a:ext cx="10363826"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dirty="0"/>
              <a:t>6/2/2020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375708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GB"/>
              <a:t>Click to edit Master title style</a:t>
            </a:r>
            <a:endParaRPr lang="en-US"/>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6/2/2020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017727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GB"/>
              <a:t>Click to edit Master title style</a:t>
            </a:r>
            <a:endParaRPr lang="en-US"/>
          </a:p>
        </p:txBody>
      </p:sp>
      <p:sp>
        <p:nvSpPr>
          <p:cNvPr id="12" name="Content Placeholder 2"/>
          <p:cNvSpPr>
            <a:spLocks noGrp="1"/>
          </p:cNvSpPr>
          <p:nvPr>
            <p:ph sz="quarter" idx="13"/>
          </p:nvPr>
        </p:nvSpPr>
        <p:spPr>
          <a:xfrm>
            <a:off x="913774" y="2367092"/>
            <a:ext cx="5106026"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3"/>
          <p:cNvSpPr>
            <a:spLocks noGrp="1"/>
          </p:cNvSpPr>
          <p:nvPr>
            <p:ph sz="quarter" idx="14"/>
          </p:nvPr>
        </p:nvSpPr>
        <p:spPr>
          <a:xfrm>
            <a:off x="6172200" y="2367092"/>
            <a:ext cx="5105400"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8A87A34-81AB-432B-8DAE-1953F412C126}" type="datetimeFigureOut">
              <a:rPr lang="en-US" dirty="0"/>
              <a:t>6/2/2020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791645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GB"/>
              <a:t>Click to edit Master title style</a:t>
            </a:r>
            <a:endParaRPr lang="en-US"/>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8A87A34-81AB-432B-8DAE-1953F412C126}" type="datetimeFigureOut">
              <a:rPr lang="en-US" dirty="0"/>
              <a:t>6/2/2020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132524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8A87A34-81AB-432B-8DAE-1953F412C126}" type="datetimeFigureOut">
              <a:rPr lang="en-US" dirty="0"/>
              <a:t>6/2/2020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434103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6/2/2020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029647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GB"/>
              <a:t>Click to edit Master title style</a:t>
            </a:r>
            <a:endParaRPr lang="en-US"/>
          </a:p>
        </p:txBody>
      </p:sp>
      <p:sp>
        <p:nvSpPr>
          <p:cNvPr id="10" name="Content Placeholder 2"/>
          <p:cNvSpPr>
            <a:spLocks noGrp="1"/>
          </p:cNvSpPr>
          <p:nvPr>
            <p:ph sz="quarter" idx="13"/>
          </p:nvPr>
        </p:nvSpPr>
        <p:spPr>
          <a:xfrm>
            <a:off x="5078062" y="609600"/>
            <a:ext cx="6200163" cy="518159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678406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954992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6/2/2020</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154021969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gif"/><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C0C04-4739-8642-A592-4A1E331A65C8}"/>
              </a:ext>
            </a:extLst>
          </p:cNvPr>
          <p:cNvSpPr>
            <a:spLocks noGrp="1"/>
          </p:cNvSpPr>
          <p:nvPr>
            <p:ph type="ctrTitle"/>
          </p:nvPr>
        </p:nvSpPr>
        <p:spPr/>
        <p:txBody>
          <a:bodyPr/>
          <a:lstStyle/>
          <a:p>
            <a:r>
              <a:rPr lang="en-US" dirty="0"/>
              <a:t>Togo</a:t>
            </a:r>
          </a:p>
        </p:txBody>
      </p:sp>
      <p:sp>
        <p:nvSpPr>
          <p:cNvPr id="3" name="Subtitle 2">
            <a:extLst>
              <a:ext uri="{FF2B5EF4-FFF2-40B4-BE49-F238E27FC236}">
                <a16:creationId xmlns:a16="http://schemas.microsoft.com/office/drawing/2014/main" id="{07F8D9D9-BE35-A449-B124-04B75E5B9630}"/>
              </a:ext>
            </a:extLst>
          </p:cNvPr>
          <p:cNvSpPr>
            <a:spLocks noGrp="1"/>
          </p:cNvSpPr>
          <p:nvPr>
            <p:ph type="subTitle" idx="1"/>
          </p:nvPr>
        </p:nvSpPr>
        <p:spPr/>
        <p:txBody>
          <a:bodyPr vert="horz" lIns="91440" tIns="45720" rIns="91440" bIns="45720" rtlCol="0" anchor="t">
            <a:normAutofit/>
          </a:bodyPr>
          <a:lstStyle/>
          <a:p>
            <a:r>
              <a:rPr lang="en-US" dirty="0">
                <a:solidFill>
                  <a:schemeClr val="tx1"/>
                </a:solidFill>
              </a:rPr>
              <a:t>BY BRYONY, JAMES R, SHYLAH AND TILLY</a:t>
            </a:r>
          </a:p>
        </p:txBody>
      </p:sp>
    </p:spTree>
    <p:extLst>
      <p:ext uri="{BB962C8B-B14F-4D97-AF65-F5344CB8AC3E}">
        <p14:creationId xmlns:p14="http://schemas.microsoft.com/office/powerpoint/2010/main" val="1483932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descr="A store filled with lots of fresh produce&#10;&#10;Description generated with very high confidence">
            <a:extLst>
              <a:ext uri="{FF2B5EF4-FFF2-40B4-BE49-F238E27FC236}">
                <a16:creationId xmlns:a16="http://schemas.microsoft.com/office/drawing/2014/main" id="{80296890-2D14-4583-BAB5-3EDC6A23A481}"/>
              </a:ext>
            </a:extLst>
          </p:cNvPr>
          <p:cNvPicPr>
            <a:picLocks noChangeAspect="1"/>
          </p:cNvPicPr>
          <p:nvPr/>
        </p:nvPicPr>
        <p:blipFill rotWithShape="1">
          <a:blip r:embed="rId2"/>
          <a:srcRect l="34845" r="13182"/>
          <a:stretch/>
        </p:blipFill>
        <p:spPr>
          <a:xfrm>
            <a:off x="7357274" y="10"/>
            <a:ext cx="2376212" cy="3428990"/>
          </a:xfrm>
          <a:prstGeom prst="rect">
            <a:avLst/>
          </a:prstGeom>
        </p:spPr>
      </p:pic>
      <p:pic>
        <p:nvPicPr>
          <p:cNvPr id="6" name="Picture 5">
            <a:extLst>
              <a:ext uri="{FF2B5EF4-FFF2-40B4-BE49-F238E27FC236}">
                <a16:creationId xmlns:a16="http://schemas.microsoft.com/office/drawing/2014/main" id="{811AE437-F8D6-5A4F-B008-2A73ED014365}"/>
              </a:ext>
            </a:extLst>
          </p:cNvPr>
          <p:cNvPicPr>
            <a:picLocks noChangeAspect="1"/>
          </p:cNvPicPr>
          <p:nvPr/>
        </p:nvPicPr>
        <p:blipFill rotWithShape="1">
          <a:blip r:embed="rId3"/>
          <a:srcRect l="20501" r="27525"/>
          <a:stretch/>
        </p:blipFill>
        <p:spPr>
          <a:xfrm>
            <a:off x="9814796" y="10"/>
            <a:ext cx="2376212" cy="3428990"/>
          </a:xfrm>
          <a:prstGeom prst="rect">
            <a:avLst/>
          </a:prstGeom>
          <a:scene3d>
            <a:camera prst="orthographicFront"/>
            <a:lightRig rig="threePt" dir="t">
              <a:rot lat="0" lon="0" rev="2700000"/>
            </a:lightRig>
          </a:scene3d>
          <a:sp3d contourW="6350">
            <a:bevelT h="38100"/>
            <a:contourClr>
              <a:srgbClr val="C0C0C0"/>
            </a:contourClr>
          </a:sp3d>
        </p:spPr>
      </p:pic>
      <p:pic>
        <p:nvPicPr>
          <p:cNvPr id="15" name="Picture 15" descr="A building with a mountain in the background&#10;&#10;Description generated with very high confidence">
            <a:extLst>
              <a:ext uri="{FF2B5EF4-FFF2-40B4-BE49-F238E27FC236}">
                <a16:creationId xmlns:a16="http://schemas.microsoft.com/office/drawing/2014/main" id="{A01F3F0E-62F9-4748-8647-7BFCEF4AFAB9}"/>
              </a:ext>
            </a:extLst>
          </p:cNvPr>
          <p:cNvPicPr>
            <a:picLocks noChangeAspect="1"/>
          </p:cNvPicPr>
          <p:nvPr/>
        </p:nvPicPr>
        <p:blipFill rotWithShape="1">
          <a:blip r:embed="rId4"/>
          <a:srcRect l="6311" r="984"/>
          <a:stretch/>
        </p:blipFill>
        <p:spPr>
          <a:xfrm>
            <a:off x="7357271" y="3429001"/>
            <a:ext cx="4834726" cy="3429000"/>
          </a:xfrm>
          <a:prstGeom prst="rect">
            <a:avLst/>
          </a:prstGeom>
        </p:spPr>
      </p:pic>
      <p:sp>
        <p:nvSpPr>
          <p:cNvPr id="2" name="Title 1">
            <a:extLst>
              <a:ext uri="{FF2B5EF4-FFF2-40B4-BE49-F238E27FC236}">
                <a16:creationId xmlns:a16="http://schemas.microsoft.com/office/drawing/2014/main" id="{E7E0000C-48AB-F543-9DEF-D7AFA911DD6F}"/>
              </a:ext>
            </a:extLst>
          </p:cNvPr>
          <p:cNvSpPr>
            <a:spLocks noGrp="1"/>
          </p:cNvSpPr>
          <p:nvPr>
            <p:ph type="title"/>
          </p:nvPr>
        </p:nvSpPr>
        <p:spPr>
          <a:xfrm>
            <a:off x="4189584" y="702909"/>
            <a:ext cx="2832469" cy="1129364"/>
          </a:xfrm>
        </p:spPr>
        <p:txBody>
          <a:bodyPr>
            <a:normAutofit/>
          </a:bodyPr>
          <a:lstStyle/>
          <a:p>
            <a:r>
              <a:rPr lang="en-US" sz="6600" b="1" dirty="0"/>
              <a:t>TOGO</a:t>
            </a:r>
          </a:p>
        </p:txBody>
      </p:sp>
      <p:pic>
        <p:nvPicPr>
          <p:cNvPr id="18" name="Picture 6" descr="A group of football players posing for a picture&#10;&#10;Description generated with very high confidence">
            <a:extLst>
              <a:ext uri="{FF2B5EF4-FFF2-40B4-BE49-F238E27FC236}">
                <a16:creationId xmlns:a16="http://schemas.microsoft.com/office/drawing/2014/main" id="{2AFB48A2-6B7F-4DAC-BA89-390377126164}"/>
              </a:ext>
            </a:extLst>
          </p:cNvPr>
          <p:cNvPicPr>
            <a:picLocks noChangeAspect="1"/>
          </p:cNvPicPr>
          <p:nvPr/>
        </p:nvPicPr>
        <p:blipFill rotWithShape="1">
          <a:blip r:embed="rId5"/>
          <a:srcRect t="7106" r="2" b="1357"/>
          <a:stretch/>
        </p:blipFill>
        <p:spPr>
          <a:xfrm>
            <a:off x="-3177" y="2271352"/>
            <a:ext cx="4027938" cy="2286000"/>
          </a:xfrm>
          <a:prstGeom prst="rect">
            <a:avLst/>
          </a:prstGeom>
        </p:spPr>
      </p:pic>
      <p:pic>
        <p:nvPicPr>
          <p:cNvPr id="20" name="Picture 4" descr="A group of people walking in front of a crowd&#10;&#10;Description generated with very high confidence">
            <a:extLst>
              <a:ext uri="{FF2B5EF4-FFF2-40B4-BE49-F238E27FC236}">
                <a16:creationId xmlns:a16="http://schemas.microsoft.com/office/drawing/2014/main" id="{9ADAAD0C-AFCC-4D2A-9219-1CC877E358B1}"/>
              </a:ext>
            </a:extLst>
          </p:cNvPr>
          <p:cNvPicPr>
            <a:picLocks noChangeAspect="1"/>
          </p:cNvPicPr>
          <p:nvPr/>
        </p:nvPicPr>
        <p:blipFill rotWithShape="1">
          <a:blip r:embed="rId6"/>
          <a:srcRect t="5365" r="2" b="18965"/>
          <a:stretch/>
        </p:blipFill>
        <p:spPr>
          <a:xfrm>
            <a:off x="25578" y="4586648"/>
            <a:ext cx="4027938" cy="2286000"/>
          </a:xfrm>
          <a:prstGeom prst="rect">
            <a:avLst/>
          </a:prstGeom>
        </p:spPr>
      </p:pic>
      <p:pic>
        <p:nvPicPr>
          <p:cNvPr id="21" name="Picture 7" descr="A close up of a flag&#10;&#10;Description generated with very high confidence">
            <a:extLst>
              <a:ext uri="{FF2B5EF4-FFF2-40B4-BE49-F238E27FC236}">
                <a16:creationId xmlns:a16="http://schemas.microsoft.com/office/drawing/2014/main" id="{841EB422-61CF-4BD8-91C5-ACE3E7773987}"/>
              </a:ext>
            </a:extLst>
          </p:cNvPr>
          <p:cNvPicPr>
            <a:picLocks noChangeAspect="1"/>
          </p:cNvPicPr>
          <p:nvPr/>
        </p:nvPicPr>
        <p:blipFill>
          <a:blip r:embed="rId7"/>
          <a:stretch>
            <a:fillRect/>
          </a:stretch>
        </p:blipFill>
        <p:spPr>
          <a:xfrm>
            <a:off x="-3177" y="86620"/>
            <a:ext cx="4024761" cy="2095672"/>
          </a:xfrm>
          <a:prstGeom prst="rect">
            <a:avLst/>
          </a:prstGeom>
        </p:spPr>
      </p:pic>
      <p:pic>
        <p:nvPicPr>
          <p:cNvPr id="23" name="Picture 22">
            <a:extLst>
              <a:ext uri="{FF2B5EF4-FFF2-40B4-BE49-F238E27FC236}">
                <a16:creationId xmlns:a16="http://schemas.microsoft.com/office/drawing/2014/main" id="{13311C56-3872-45C1-BDA7-F23FF62E57A8}"/>
              </a:ext>
            </a:extLst>
          </p:cNvPr>
          <p:cNvPicPr>
            <a:picLocks noChangeAspect="1"/>
          </p:cNvPicPr>
          <p:nvPr/>
        </p:nvPicPr>
        <p:blipFill>
          <a:blip r:embed="rId8"/>
          <a:stretch>
            <a:fillRect/>
          </a:stretch>
        </p:blipFill>
        <p:spPr>
          <a:xfrm>
            <a:off x="4264176" y="2182292"/>
            <a:ext cx="2882434" cy="4078041"/>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273171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4B90FD1D-7746-4CB4-9ECE-F2813C4C4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976AAE49-55D1-4F5D-A391-7293171896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 close up of a bowl of food&#10;&#10;Description generated with very high confidence">
            <a:extLst>
              <a:ext uri="{FF2B5EF4-FFF2-40B4-BE49-F238E27FC236}">
                <a16:creationId xmlns:a16="http://schemas.microsoft.com/office/drawing/2014/main" id="{0639D4A5-A787-467D-849F-E3BF3CE4A60D}"/>
              </a:ext>
            </a:extLst>
          </p:cNvPr>
          <p:cNvPicPr>
            <a:picLocks noChangeAspect="1"/>
          </p:cNvPicPr>
          <p:nvPr/>
        </p:nvPicPr>
        <p:blipFill rotWithShape="1">
          <a:blip r:embed="rId3"/>
          <a:srcRect t="13016" r="2" b="30232"/>
          <a:stretch/>
        </p:blipFill>
        <p:spPr>
          <a:xfrm>
            <a:off x="25578" y="4486255"/>
            <a:ext cx="4027938" cy="2286000"/>
          </a:xfrm>
          <a:prstGeom prst="rect">
            <a:avLst/>
          </a:prstGeom>
        </p:spPr>
      </p:pic>
      <p:cxnSp>
        <p:nvCxnSpPr>
          <p:cNvPr id="10" name="Straight Connector 14">
            <a:extLst>
              <a:ext uri="{FF2B5EF4-FFF2-40B4-BE49-F238E27FC236}">
                <a16:creationId xmlns:a16="http://schemas.microsoft.com/office/drawing/2014/main" id="{B49A5BC8-E640-48F6-9F54-435C95B1DD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3274" y="2272142"/>
            <a:ext cx="3981487" cy="1"/>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pic>
        <p:nvPicPr>
          <p:cNvPr id="6" name="Picture 6" descr="A group of football players posing for a picture&#10;&#10;Description generated with very high confidence">
            <a:extLst>
              <a:ext uri="{FF2B5EF4-FFF2-40B4-BE49-F238E27FC236}">
                <a16:creationId xmlns:a16="http://schemas.microsoft.com/office/drawing/2014/main" id="{30261E91-63BB-43E3-8689-5AB6B4B9C0AA}"/>
              </a:ext>
            </a:extLst>
          </p:cNvPr>
          <p:cNvPicPr>
            <a:picLocks noChangeAspect="1"/>
          </p:cNvPicPr>
          <p:nvPr/>
        </p:nvPicPr>
        <p:blipFill rotWithShape="1">
          <a:blip r:embed="rId4"/>
          <a:srcRect t="7106" r="2" b="1357"/>
          <a:stretch/>
        </p:blipFill>
        <p:spPr>
          <a:xfrm>
            <a:off x="25578" y="2214113"/>
            <a:ext cx="4027938" cy="2286000"/>
          </a:xfrm>
          <a:prstGeom prst="rect">
            <a:avLst/>
          </a:prstGeom>
        </p:spPr>
      </p:pic>
      <p:cxnSp>
        <p:nvCxnSpPr>
          <p:cNvPr id="12" name="Straight Connector 16">
            <a:extLst>
              <a:ext uri="{FF2B5EF4-FFF2-40B4-BE49-F238E27FC236}">
                <a16:creationId xmlns:a16="http://schemas.microsoft.com/office/drawing/2014/main" id="{03819762-0CA7-41AF-938E-8BA0ABE880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3274" y="4558142"/>
            <a:ext cx="3981487" cy="1"/>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14" name="Rectangle 18">
            <a:extLst>
              <a:ext uri="{FF2B5EF4-FFF2-40B4-BE49-F238E27FC236}">
                <a16:creationId xmlns:a16="http://schemas.microsoft.com/office/drawing/2014/main" id="{CA0CCCF8-9A0F-431D-B4F0-97A9A4341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0">
            <a:extLst>
              <a:ext uri="{FF2B5EF4-FFF2-40B4-BE49-F238E27FC236}">
                <a16:creationId xmlns:a16="http://schemas.microsoft.com/office/drawing/2014/main" id="{06A5B999-BA5A-4F48-B981-98D8002A594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94F20B5-D140-144F-89F7-872A30FF0225}"/>
              </a:ext>
            </a:extLst>
          </p:cNvPr>
          <p:cNvSpPr>
            <a:spLocks noGrp="1"/>
          </p:cNvSpPr>
          <p:nvPr>
            <p:ph type="title"/>
          </p:nvPr>
        </p:nvSpPr>
        <p:spPr>
          <a:xfrm>
            <a:off x="5688409" y="3885"/>
            <a:ext cx="5020773" cy="738928"/>
          </a:xfrm>
        </p:spPr>
        <p:txBody>
          <a:bodyPr>
            <a:normAutofit/>
          </a:bodyPr>
          <a:lstStyle/>
          <a:p>
            <a:r>
              <a:rPr lang="en-US" dirty="0"/>
              <a:t>FOOD and SPORTS </a:t>
            </a:r>
          </a:p>
        </p:txBody>
      </p:sp>
      <p:sp>
        <p:nvSpPr>
          <p:cNvPr id="3" name="Content Placeholder 2">
            <a:extLst>
              <a:ext uri="{FF2B5EF4-FFF2-40B4-BE49-F238E27FC236}">
                <a16:creationId xmlns:a16="http://schemas.microsoft.com/office/drawing/2014/main" id="{DFF6DCBB-E91C-304B-935F-62AC84242E2E}"/>
              </a:ext>
            </a:extLst>
          </p:cNvPr>
          <p:cNvSpPr>
            <a:spLocks noGrp="1"/>
          </p:cNvSpPr>
          <p:nvPr>
            <p:ph sz="quarter" idx="13"/>
          </p:nvPr>
        </p:nvSpPr>
        <p:spPr>
          <a:xfrm>
            <a:off x="4249388" y="1015621"/>
            <a:ext cx="7262357" cy="3194070"/>
          </a:xfrm>
        </p:spPr>
        <p:txBody>
          <a:bodyPr vert="horz" lIns="91440" tIns="45720" rIns="91440" bIns="45720" rtlCol="0" anchor="t">
            <a:normAutofit/>
          </a:bodyPr>
          <a:lstStyle/>
          <a:p>
            <a:pPr>
              <a:buFont typeface="Wingdings" panose="020B0604020202020204" pitchFamily="34" charset="0"/>
              <a:buChar char="q"/>
            </a:pPr>
            <a:r>
              <a:rPr lang="en-US" dirty="0"/>
              <a:t>MAIZE, RICE, MILLET, CASSAVA, YAM, PLANTAIN AND BEANS ARE SOME OF THE MOST IMPORTANT FOODS IN Togolese CUSINE. Fish and bush meat are the most common sources of protein. Finally a traditional dish in Togo is called fufu. It is made from boiled yams which are mashed into a dough. </a:t>
            </a:r>
            <a:r>
              <a:rPr lang="en-US"/>
              <a:t>It is served with a variety of sauces and side dishes. </a:t>
            </a:r>
          </a:p>
        </p:txBody>
      </p:sp>
      <p:sp>
        <p:nvSpPr>
          <p:cNvPr id="7" name="TextBox 6">
            <a:extLst>
              <a:ext uri="{FF2B5EF4-FFF2-40B4-BE49-F238E27FC236}">
                <a16:creationId xmlns:a16="http://schemas.microsoft.com/office/drawing/2014/main" id="{9DE4F8E5-4629-4FF5-A9DC-3E2AB61B7099}"/>
              </a:ext>
            </a:extLst>
          </p:cNvPr>
          <p:cNvSpPr txBox="1"/>
          <p:nvPr/>
        </p:nvSpPr>
        <p:spPr>
          <a:xfrm>
            <a:off x="4249946" y="3919267"/>
            <a:ext cx="7128294"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r>
              <a:rPr lang="en-GB" sz="2000" dirty="0"/>
              <a:t>THE MOST COMMON SPORT IN TOGO IS FOOTBALL. IT IS RUN BY THE TOGOLESE FOOTBALL FEDERATION. IN 2006, TOGO QUALIFIED FROR THE WORLD CUP. THEY ALSO ENJOYED BOXING. IN THE LATE 1990S ZAFROU BALLOQUO, A TOGOLESE MIDDLEWEIGHT, WAS RANKED IN THE WORLD'S TOP 10.</a:t>
            </a:r>
          </a:p>
        </p:txBody>
      </p:sp>
      <p:pic>
        <p:nvPicPr>
          <p:cNvPr id="17" name="Picture 7" descr="A close up of a flag&#10;&#10;Description generated with very high confidence">
            <a:extLst>
              <a:ext uri="{FF2B5EF4-FFF2-40B4-BE49-F238E27FC236}">
                <a16:creationId xmlns:a16="http://schemas.microsoft.com/office/drawing/2014/main" id="{58450362-A3F9-4B8E-90C1-9FFF527F2146}"/>
              </a:ext>
            </a:extLst>
          </p:cNvPr>
          <p:cNvPicPr>
            <a:picLocks noChangeAspect="1"/>
          </p:cNvPicPr>
          <p:nvPr/>
        </p:nvPicPr>
        <p:blipFill>
          <a:blip r:embed="rId6"/>
          <a:stretch>
            <a:fillRect/>
          </a:stretch>
        </p:blipFill>
        <p:spPr>
          <a:xfrm>
            <a:off x="-3" y="32696"/>
            <a:ext cx="4024761" cy="2095672"/>
          </a:xfrm>
          <a:prstGeom prst="rect">
            <a:avLst/>
          </a:prstGeom>
        </p:spPr>
      </p:pic>
    </p:spTree>
    <p:extLst>
      <p:ext uri="{BB962C8B-B14F-4D97-AF65-F5344CB8AC3E}">
        <p14:creationId xmlns:p14="http://schemas.microsoft.com/office/powerpoint/2010/main" val="3658057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7AA2603F-D8DB-4528-94A0-5F539E631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2">
            <a:extLst>
              <a:ext uri="{FF2B5EF4-FFF2-40B4-BE49-F238E27FC236}">
                <a16:creationId xmlns:a16="http://schemas.microsoft.com/office/drawing/2014/main" id="{A69D16D3-1F1E-4809-98C6-6795642C03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A store filled with lots of fresh produce&#10;&#10;Description generated with very high confidence">
            <a:extLst>
              <a:ext uri="{FF2B5EF4-FFF2-40B4-BE49-F238E27FC236}">
                <a16:creationId xmlns:a16="http://schemas.microsoft.com/office/drawing/2014/main" id="{80296890-2D14-4583-BAB5-3EDC6A23A481}"/>
              </a:ext>
            </a:extLst>
          </p:cNvPr>
          <p:cNvPicPr>
            <a:picLocks noChangeAspect="1"/>
          </p:cNvPicPr>
          <p:nvPr/>
        </p:nvPicPr>
        <p:blipFill rotWithShape="1">
          <a:blip r:embed="rId3"/>
          <a:srcRect l="34845" r="13182"/>
          <a:stretch/>
        </p:blipFill>
        <p:spPr>
          <a:xfrm>
            <a:off x="7357274" y="10"/>
            <a:ext cx="2376212" cy="3428990"/>
          </a:xfrm>
          <a:prstGeom prst="rect">
            <a:avLst/>
          </a:prstGeom>
        </p:spPr>
      </p:pic>
      <p:sp>
        <p:nvSpPr>
          <p:cNvPr id="44" name="Rectangle 43">
            <a:extLst>
              <a:ext uri="{FF2B5EF4-FFF2-40B4-BE49-F238E27FC236}">
                <a16:creationId xmlns:a16="http://schemas.microsoft.com/office/drawing/2014/main" id="{6710AE5A-9DFC-44AC-AAC2-4689D15D15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3486" y="-3"/>
            <a:ext cx="82296" cy="3383280"/>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11AE437-F8D6-5A4F-B008-2A73ED014365}"/>
              </a:ext>
            </a:extLst>
          </p:cNvPr>
          <p:cNvPicPr>
            <a:picLocks noChangeAspect="1"/>
          </p:cNvPicPr>
          <p:nvPr/>
        </p:nvPicPr>
        <p:blipFill rotWithShape="1">
          <a:blip r:embed="rId4"/>
          <a:srcRect l="20501" r="27525"/>
          <a:stretch/>
        </p:blipFill>
        <p:spPr>
          <a:xfrm>
            <a:off x="9814796" y="10"/>
            <a:ext cx="2376212" cy="3428990"/>
          </a:xfrm>
          <a:prstGeom prst="rect">
            <a:avLst/>
          </a:prstGeom>
          <a:scene3d>
            <a:camera prst="orthographicFront"/>
            <a:lightRig rig="threePt" dir="t">
              <a:rot lat="0" lon="0" rev="2700000"/>
            </a:lightRig>
          </a:scene3d>
          <a:sp3d contourW="6350">
            <a:bevelT h="38100"/>
            <a:contourClr>
              <a:srgbClr val="C0C0C0"/>
            </a:contourClr>
          </a:sp3d>
        </p:spPr>
      </p:pic>
      <p:pic>
        <p:nvPicPr>
          <p:cNvPr id="15" name="Picture 15" descr="A building with a mountain in the background&#10;&#10;Description generated with very high confidence">
            <a:extLst>
              <a:ext uri="{FF2B5EF4-FFF2-40B4-BE49-F238E27FC236}">
                <a16:creationId xmlns:a16="http://schemas.microsoft.com/office/drawing/2014/main" id="{A01F3F0E-62F9-4748-8647-7BFCEF4AFAB9}"/>
              </a:ext>
            </a:extLst>
          </p:cNvPr>
          <p:cNvPicPr>
            <a:picLocks noChangeAspect="1"/>
          </p:cNvPicPr>
          <p:nvPr/>
        </p:nvPicPr>
        <p:blipFill rotWithShape="1">
          <a:blip r:embed="rId5"/>
          <a:srcRect l="6311" r="984"/>
          <a:stretch/>
        </p:blipFill>
        <p:spPr>
          <a:xfrm>
            <a:off x="7357271" y="3429001"/>
            <a:ext cx="4834726" cy="3429000"/>
          </a:xfrm>
          <a:prstGeom prst="rect">
            <a:avLst/>
          </a:prstGeom>
        </p:spPr>
      </p:pic>
      <p:cxnSp>
        <p:nvCxnSpPr>
          <p:cNvPr id="46" name="Straight Connector 45">
            <a:extLst>
              <a:ext uri="{FF2B5EF4-FFF2-40B4-BE49-F238E27FC236}">
                <a16:creationId xmlns:a16="http://schemas.microsoft.com/office/drawing/2014/main" id="{C2F7EEA8-7B38-4523-A6B8-8B5260B36D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36993" y="3429000"/>
            <a:ext cx="4834726"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217F4A18-8DA4-4FBB-AC7D-A17BA0E338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59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67C34D90-7AF2-46C2-9E1F-834EB40005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7E0000C-48AB-F543-9DEF-D7AFA911DD6F}"/>
              </a:ext>
            </a:extLst>
          </p:cNvPr>
          <p:cNvSpPr>
            <a:spLocks noGrp="1"/>
          </p:cNvSpPr>
          <p:nvPr>
            <p:ph type="title"/>
          </p:nvPr>
        </p:nvSpPr>
        <p:spPr>
          <a:xfrm>
            <a:off x="2926606" y="291"/>
            <a:ext cx="2442170" cy="992328"/>
          </a:xfrm>
        </p:spPr>
        <p:txBody>
          <a:bodyPr>
            <a:normAutofit/>
          </a:bodyPr>
          <a:lstStyle/>
          <a:p>
            <a:r>
              <a:rPr lang="en-US"/>
              <a:t>tourism</a:t>
            </a:r>
          </a:p>
        </p:txBody>
      </p:sp>
      <p:sp>
        <p:nvSpPr>
          <p:cNvPr id="3" name="Content Placeholder 2">
            <a:extLst>
              <a:ext uri="{FF2B5EF4-FFF2-40B4-BE49-F238E27FC236}">
                <a16:creationId xmlns:a16="http://schemas.microsoft.com/office/drawing/2014/main" id="{509B2FD9-913F-074C-86C3-FA1898066639}"/>
              </a:ext>
            </a:extLst>
          </p:cNvPr>
          <p:cNvSpPr>
            <a:spLocks noGrp="1"/>
          </p:cNvSpPr>
          <p:nvPr>
            <p:ph sz="quarter" idx="13"/>
          </p:nvPr>
        </p:nvSpPr>
        <p:spPr>
          <a:xfrm>
            <a:off x="985661" y="1101885"/>
            <a:ext cx="6079643" cy="3424107"/>
          </a:xfrm>
        </p:spPr>
        <p:txBody>
          <a:bodyPr vert="horz" lIns="91440" tIns="45720" rIns="91440" bIns="45720" rtlCol="0" anchor="t">
            <a:normAutofit/>
          </a:bodyPr>
          <a:lstStyle/>
          <a:p>
            <a:pPr>
              <a:buFont typeface="Wingdings" panose="020B0604020202020204" pitchFamily="34" charset="0"/>
              <a:buChar char="q"/>
            </a:pPr>
            <a:r>
              <a:rPr lang="en-US" sz="1800" dirty="0">
                <a:latin typeface="TW Cen MT"/>
              </a:rPr>
              <a:t>Togo is known for many things including its history,</a:t>
            </a:r>
            <a:r>
              <a:rPr lang="fr-FR" sz="1800" dirty="0">
                <a:latin typeface="TW Cen MT"/>
              </a:rPr>
              <a:t> </a:t>
            </a:r>
            <a:r>
              <a:rPr lang="en-US" sz="1800" dirty="0">
                <a:latin typeface="TW Cen MT"/>
              </a:rPr>
              <a:t>attraction sites, </a:t>
            </a:r>
            <a:r>
              <a:rPr lang="en-US" sz="1800" dirty="0">
                <a:latin typeface="TW Cen MT"/>
                <a:ea typeface="+mn-lt"/>
                <a:cs typeface="+mn-lt"/>
              </a:rPr>
              <a:t>culture</a:t>
            </a:r>
            <a:r>
              <a:rPr lang="en-US" sz="1800" dirty="0">
                <a:latin typeface="TW Cen MT"/>
              </a:rPr>
              <a:t> and commercial activities. Tourist can visit:</a:t>
            </a:r>
            <a:endParaRPr lang="fr-FR" sz="1800" dirty="0">
              <a:latin typeface="TW Cen MT"/>
            </a:endParaRPr>
          </a:p>
          <a:p>
            <a:pPr>
              <a:buFont typeface="Wingdings" pitchFamily="2" charset="2"/>
              <a:buChar char="q"/>
            </a:pPr>
            <a:r>
              <a:rPr lang="fr-FR" sz="1800" dirty="0">
                <a:latin typeface="TW Cen MT"/>
              </a:rPr>
              <a:t>T</a:t>
            </a:r>
            <a:r>
              <a:rPr lang="en-US" sz="1800" dirty="0">
                <a:latin typeface="TW Cen MT"/>
              </a:rPr>
              <a:t>he grand </a:t>
            </a:r>
            <a:r>
              <a:rPr lang="en-US" sz="1800" dirty="0" err="1">
                <a:latin typeface="TW Cen MT"/>
              </a:rPr>
              <a:t>marche</a:t>
            </a:r>
            <a:endParaRPr lang="fr-FR" sz="1800" dirty="0">
              <a:latin typeface="TW Cen MT"/>
            </a:endParaRPr>
          </a:p>
          <a:p>
            <a:pPr>
              <a:buFont typeface="Wingdings" pitchFamily="2" charset="2"/>
              <a:buChar char="q"/>
            </a:pPr>
            <a:r>
              <a:rPr lang="en-US" sz="1800" dirty="0">
                <a:latin typeface="TW Cen MT"/>
              </a:rPr>
              <a:t>The Lomé </a:t>
            </a:r>
            <a:r>
              <a:rPr lang="en-US" sz="1800" dirty="0" err="1">
                <a:latin typeface="TW Cen MT"/>
              </a:rPr>
              <a:t>cathédrale</a:t>
            </a:r>
            <a:r>
              <a:rPr lang="en-US" sz="1800" dirty="0">
                <a:latin typeface="TW Cen MT"/>
              </a:rPr>
              <a:t> </a:t>
            </a:r>
            <a:endParaRPr lang="fr-FR" sz="1800" dirty="0">
              <a:latin typeface="TW Cen MT"/>
            </a:endParaRPr>
          </a:p>
          <a:p>
            <a:pPr>
              <a:buFont typeface="Wingdings" pitchFamily="2" charset="2"/>
              <a:buChar char="q"/>
            </a:pPr>
            <a:r>
              <a:rPr lang="en-US" sz="1800" dirty="0">
                <a:latin typeface="TW Cen MT"/>
              </a:rPr>
              <a:t>Monument of </a:t>
            </a:r>
            <a:r>
              <a:rPr lang="en-US" sz="1800" dirty="0" err="1">
                <a:latin typeface="TW Cen MT"/>
              </a:rPr>
              <a:t>l’indépendance</a:t>
            </a:r>
            <a:endParaRPr lang="fr-FR" sz="1800" dirty="0">
              <a:latin typeface="TW Cen MT"/>
            </a:endParaRPr>
          </a:p>
          <a:p>
            <a:pPr>
              <a:buFont typeface="Wingdings" pitchFamily="2" charset="2"/>
              <a:buChar char="q"/>
            </a:pPr>
            <a:r>
              <a:rPr lang="en-US" sz="1800" dirty="0">
                <a:latin typeface="TW Cen MT"/>
              </a:rPr>
              <a:t> The National </a:t>
            </a:r>
            <a:r>
              <a:rPr lang="en-US" sz="1800" dirty="0" err="1">
                <a:latin typeface="TW Cen MT"/>
              </a:rPr>
              <a:t>muséum</a:t>
            </a:r>
            <a:r>
              <a:rPr lang="en-US" sz="1800" dirty="0">
                <a:latin typeface="TW Cen MT"/>
              </a:rPr>
              <a:t> </a:t>
            </a:r>
            <a:endParaRPr lang="fr-FR" sz="1800" dirty="0">
              <a:latin typeface="TW Cen MT"/>
            </a:endParaRPr>
          </a:p>
          <a:p>
            <a:pPr>
              <a:buFont typeface="Wingdings" pitchFamily="2" charset="2"/>
              <a:buChar char="q"/>
            </a:pPr>
            <a:r>
              <a:rPr lang="en-US" sz="1800" dirty="0">
                <a:latin typeface="TW Cen MT"/>
              </a:rPr>
              <a:t>the palais de </a:t>
            </a:r>
            <a:r>
              <a:rPr lang="en-US" sz="1800" dirty="0" err="1">
                <a:latin typeface="TW Cen MT"/>
              </a:rPr>
              <a:t>congres</a:t>
            </a:r>
            <a:endParaRPr lang="en-US" sz="1800" dirty="0">
              <a:latin typeface="TW Cen MT"/>
            </a:endParaRPr>
          </a:p>
        </p:txBody>
      </p:sp>
      <p:sp>
        <p:nvSpPr>
          <p:cNvPr id="5" name="TextBox 4">
            <a:extLst>
              <a:ext uri="{FF2B5EF4-FFF2-40B4-BE49-F238E27FC236}">
                <a16:creationId xmlns:a16="http://schemas.microsoft.com/office/drawing/2014/main" id="{5E2AF2EC-EABB-412D-9739-7D93A54B361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9" name="TextBox 8">
            <a:extLst>
              <a:ext uri="{FF2B5EF4-FFF2-40B4-BE49-F238E27FC236}">
                <a16:creationId xmlns:a16="http://schemas.microsoft.com/office/drawing/2014/main" id="{FC7DC61D-8650-B848-9AA9-8ED2220054FE}"/>
              </a:ext>
            </a:extLst>
          </p:cNvPr>
          <p:cNvSpPr txBox="1"/>
          <p:nvPr/>
        </p:nvSpPr>
        <p:spPr>
          <a:xfrm>
            <a:off x="984052" y="4523967"/>
            <a:ext cx="5848848" cy="1754326"/>
          </a:xfrm>
          <a:prstGeom prst="rect">
            <a:avLst/>
          </a:prstGeom>
          <a:noFill/>
        </p:spPr>
        <p:txBody>
          <a:bodyPr wrap="square" rtlCol="0" anchor="t">
            <a:spAutoFit/>
          </a:bodyPr>
          <a:lstStyle/>
          <a:p>
            <a:pPr marL="285750" indent="-285750">
              <a:spcAft>
                <a:spcPts val="600"/>
              </a:spcAft>
              <a:buFont typeface="Wingdings"/>
              <a:buChar char="q"/>
            </a:pPr>
            <a:r>
              <a:rPr lang="en-US" dirty="0"/>
              <a:t>T</a:t>
            </a:r>
            <a:r>
              <a:rPr lang="fr-FR" dirty="0"/>
              <a:t>HERE ARE ALSO BREATHTAKING</a:t>
            </a:r>
            <a:r>
              <a:rPr lang="en-US" dirty="0"/>
              <a:t> VIEWS FROM MOUNT AGOU WITH ITS NEAR 1000M PEAK. IT IS THE HIGHEST MOUNTAIN IN TOGO. TOURISTS CAN ALSO VISIT A UNESCO HERITAGE SITE. KOUTAMMAKOU IS HOME TO THE BATAMMARIBA OF TOGO, A TRIBE KNOWN FOR ITS MUD TOWER-HOUSES.</a:t>
            </a:r>
          </a:p>
        </p:txBody>
      </p:sp>
    </p:spTree>
    <p:extLst>
      <p:ext uri="{BB962C8B-B14F-4D97-AF65-F5344CB8AC3E}">
        <p14:creationId xmlns:p14="http://schemas.microsoft.com/office/powerpoint/2010/main" val="2705590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04F70D7F-3C45-403A-8C47-37564F9D5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a:buChar char="q"/>
            </a:pPr>
            <a:endParaRPr lang="en-US"/>
          </a:p>
        </p:txBody>
      </p:sp>
      <p:pic>
        <p:nvPicPr>
          <p:cNvPr id="57" name="Picture 2">
            <a:extLst>
              <a:ext uri="{FF2B5EF4-FFF2-40B4-BE49-F238E27FC236}">
                <a16:creationId xmlns:a16="http://schemas.microsoft.com/office/drawing/2014/main" id="{932EC2A1-8294-42F9-A793-42721FAEC19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7F570DF7-2B79-412F-8A71-E1567F4781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45119" y="-2"/>
            <a:ext cx="4846881"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71BC4EFF-7422-48FC-8745-37C9353E24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47943" y="2285999"/>
            <a:ext cx="4818888"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CC4FBBF-2941-4738-8128-EF72607E96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45119" y="4580896"/>
            <a:ext cx="4818888"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5C26C8BD-5E6D-42C3-9B71-919A5266F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59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FDC2BE61-91B3-47C9-97F7-721FCFA8835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A8F4DF-404C-DB47-A495-63B8C641CC16}"/>
              </a:ext>
            </a:extLst>
          </p:cNvPr>
          <p:cNvSpPr>
            <a:spLocks noGrp="1"/>
          </p:cNvSpPr>
          <p:nvPr>
            <p:ph type="title"/>
          </p:nvPr>
        </p:nvSpPr>
        <p:spPr>
          <a:xfrm>
            <a:off x="913776" y="640831"/>
            <a:ext cx="5811365" cy="1573863"/>
          </a:xfrm>
        </p:spPr>
        <p:txBody>
          <a:bodyPr>
            <a:normAutofit/>
          </a:bodyPr>
          <a:lstStyle/>
          <a:p>
            <a:r>
              <a:rPr lang="en-US"/>
              <a:t>history</a:t>
            </a:r>
          </a:p>
        </p:txBody>
      </p:sp>
      <p:sp>
        <p:nvSpPr>
          <p:cNvPr id="26" name="Content Placeholder 25">
            <a:extLst>
              <a:ext uri="{FF2B5EF4-FFF2-40B4-BE49-F238E27FC236}">
                <a16:creationId xmlns:a16="http://schemas.microsoft.com/office/drawing/2014/main" id="{EBFC4A21-CB47-48B6-B4C5-A449C74D971C}"/>
              </a:ext>
            </a:extLst>
          </p:cNvPr>
          <p:cNvSpPr>
            <a:spLocks noGrp="1"/>
          </p:cNvSpPr>
          <p:nvPr>
            <p:ph sz="quarter" idx="13"/>
          </p:nvPr>
        </p:nvSpPr>
        <p:spPr>
          <a:xfrm>
            <a:off x="913774" y="2367092"/>
            <a:ext cx="5811367" cy="3881309"/>
          </a:xfrm>
        </p:spPr>
        <p:txBody>
          <a:bodyPr vert="horz" lIns="91440" tIns="45720" rIns="91440" bIns="45720" rtlCol="0" anchor="t">
            <a:normAutofit/>
          </a:bodyPr>
          <a:lstStyle/>
          <a:p>
            <a:pPr>
              <a:buFont typeface="Wingdings" panose="020B0604020202020204" pitchFamily="34" charset="0"/>
              <a:buChar char="q"/>
            </a:pPr>
            <a:r>
              <a:rPr lang="en-US" sz="1800" dirty="0">
                <a:ea typeface="+mn-lt"/>
                <a:cs typeface="+mn-lt"/>
              </a:rPr>
              <a:t>Togo gained its independence from France in 1960</a:t>
            </a:r>
            <a:endParaRPr lang="en-US" dirty="0"/>
          </a:p>
          <a:p>
            <a:pPr>
              <a:buFont typeface="Wingdings" panose="020B0604020202020204" pitchFamily="34" charset="0"/>
              <a:buChar char="q"/>
            </a:pPr>
            <a:r>
              <a:rPr lang="en-US" sz="1800" dirty="0">
                <a:ea typeface="+mn-lt"/>
                <a:cs typeface="+mn-lt"/>
              </a:rPr>
              <a:t>Until the 19th century, </a:t>
            </a:r>
            <a:r>
              <a:rPr lang="en-US" sz="1800" dirty="0" err="1">
                <a:ea typeface="+mn-lt"/>
                <a:cs typeface="+mn-lt"/>
              </a:rPr>
              <a:t>togo</a:t>
            </a:r>
            <a:r>
              <a:rPr lang="en-US" sz="1800" dirty="0">
                <a:ea typeface="+mn-lt"/>
                <a:cs typeface="+mn-lt"/>
              </a:rPr>
              <a:t> was a major slave trade center </a:t>
            </a:r>
          </a:p>
          <a:p>
            <a:pPr>
              <a:buFont typeface="Wingdings" panose="020B0604020202020204" pitchFamily="34" charset="0"/>
              <a:buChar char="q"/>
            </a:pPr>
            <a:r>
              <a:rPr lang="en-US" sz="1800" dirty="0">
                <a:ea typeface="+mn-lt"/>
                <a:cs typeface="+mn-lt"/>
              </a:rPr>
              <a:t>The first Europeans to Discover Togo were João de </a:t>
            </a:r>
            <a:r>
              <a:rPr lang="en-US" sz="1800" dirty="0" err="1">
                <a:ea typeface="+mn-lt"/>
                <a:cs typeface="+mn-lt"/>
              </a:rPr>
              <a:t>Santarém</a:t>
            </a:r>
            <a:r>
              <a:rPr lang="en-US" sz="1800" dirty="0">
                <a:ea typeface="+mn-lt"/>
                <a:cs typeface="+mn-lt"/>
              </a:rPr>
              <a:t> and </a:t>
            </a:r>
            <a:r>
              <a:rPr lang="en-US" sz="1800" dirty="0" err="1">
                <a:ea typeface="+mn-lt"/>
                <a:cs typeface="+mn-lt"/>
              </a:rPr>
              <a:t>Pêro</a:t>
            </a:r>
            <a:r>
              <a:rPr lang="en-US" sz="1800" dirty="0">
                <a:ea typeface="+mn-lt"/>
                <a:cs typeface="+mn-lt"/>
              </a:rPr>
              <a:t> Escobar, the Portuguese explorers who sailed along its coast between 1471 and 1473 </a:t>
            </a:r>
          </a:p>
          <a:p>
            <a:endParaRPr lang="en-US" sz="1800" dirty="0"/>
          </a:p>
        </p:txBody>
      </p:sp>
      <p:pic>
        <p:nvPicPr>
          <p:cNvPr id="7" name="Picture 7" descr="A close up of a flag&#10;&#10;Description generated with very high confidence">
            <a:extLst>
              <a:ext uri="{FF2B5EF4-FFF2-40B4-BE49-F238E27FC236}">
                <a16:creationId xmlns:a16="http://schemas.microsoft.com/office/drawing/2014/main" id="{44BEFF53-F221-4946-A164-4D06DBB4E668}"/>
              </a:ext>
            </a:extLst>
          </p:cNvPr>
          <p:cNvPicPr>
            <a:picLocks noChangeAspect="1"/>
          </p:cNvPicPr>
          <p:nvPr/>
        </p:nvPicPr>
        <p:blipFill>
          <a:blip r:embed="rId4"/>
          <a:stretch>
            <a:fillRect/>
          </a:stretch>
        </p:blipFill>
        <p:spPr>
          <a:xfrm>
            <a:off x="7363522" y="4252"/>
            <a:ext cx="4824759" cy="2277495"/>
          </a:xfrm>
          <a:prstGeom prst="rect">
            <a:avLst/>
          </a:prstGeom>
        </p:spPr>
      </p:pic>
      <p:pic>
        <p:nvPicPr>
          <p:cNvPr id="9" name="Picture 9" descr="A large ship in a body of water&#10;&#10;Description generated with very high confidence">
            <a:extLst>
              <a:ext uri="{FF2B5EF4-FFF2-40B4-BE49-F238E27FC236}">
                <a16:creationId xmlns:a16="http://schemas.microsoft.com/office/drawing/2014/main" id="{F4B4B02D-BF8C-4D95-A668-448F32002A12}"/>
              </a:ext>
            </a:extLst>
          </p:cNvPr>
          <p:cNvPicPr>
            <a:picLocks noChangeAspect="1"/>
          </p:cNvPicPr>
          <p:nvPr/>
        </p:nvPicPr>
        <p:blipFill>
          <a:blip r:embed="rId5"/>
          <a:stretch>
            <a:fillRect/>
          </a:stretch>
        </p:blipFill>
        <p:spPr>
          <a:xfrm>
            <a:off x="7363522" y="4629956"/>
            <a:ext cx="4787589" cy="2225843"/>
          </a:xfrm>
          <a:prstGeom prst="rect">
            <a:avLst/>
          </a:prstGeom>
        </p:spPr>
      </p:pic>
      <p:pic>
        <p:nvPicPr>
          <p:cNvPr id="11" name="Picture 11" descr="A vintage photo of a group of people posing for the camera&#10;&#10;Description generated with very high confidence">
            <a:extLst>
              <a:ext uri="{FF2B5EF4-FFF2-40B4-BE49-F238E27FC236}">
                <a16:creationId xmlns:a16="http://schemas.microsoft.com/office/drawing/2014/main" id="{310B5049-F603-4157-A31A-7ED8D6F32785}"/>
              </a:ext>
            </a:extLst>
          </p:cNvPr>
          <p:cNvPicPr>
            <a:picLocks noChangeAspect="1"/>
          </p:cNvPicPr>
          <p:nvPr/>
        </p:nvPicPr>
        <p:blipFill>
          <a:blip r:embed="rId6"/>
          <a:stretch>
            <a:fillRect/>
          </a:stretch>
        </p:blipFill>
        <p:spPr>
          <a:xfrm>
            <a:off x="7363522" y="2328550"/>
            <a:ext cx="4843345" cy="2210192"/>
          </a:xfrm>
          <a:prstGeom prst="rect">
            <a:avLst/>
          </a:prstGeom>
        </p:spPr>
      </p:pic>
    </p:spTree>
    <p:extLst>
      <p:ext uri="{BB962C8B-B14F-4D97-AF65-F5344CB8AC3E}">
        <p14:creationId xmlns:p14="http://schemas.microsoft.com/office/powerpoint/2010/main" val="3668817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4B90FD1D-7746-4CB4-9ECE-F2813C4C4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2">
            <a:extLst>
              <a:ext uri="{FF2B5EF4-FFF2-40B4-BE49-F238E27FC236}">
                <a16:creationId xmlns:a16="http://schemas.microsoft.com/office/drawing/2014/main" id="{976AAE49-55D1-4F5D-A391-7293171896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 group of people walking in front of a crowd&#10;&#10;Description generated with very high confidence">
            <a:extLst>
              <a:ext uri="{FF2B5EF4-FFF2-40B4-BE49-F238E27FC236}">
                <a16:creationId xmlns:a16="http://schemas.microsoft.com/office/drawing/2014/main" id="{D835FCD1-E93E-43BD-ABD4-9837930DD08E}"/>
              </a:ext>
            </a:extLst>
          </p:cNvPr>
          <p:cNvPicPr>
            <a:picLocks noChangeAspect="1"/>
          </p:cNvPicPr>
          <p:nvPr/>
        </p:nvPicPr>
        <p:blipFill rotWithShape="1">
          <a:blip r:embed="rId3"/>
          <a:srcRect t="5365" r="2" b="18965"/>
          <a:stretch/>
        </p:blipFill>
        <p:spPr>
          <a:xfrm>
            <a:off x="-3177" y="2272142"/>
            <a:ext cx="4027938" cy="2286000"/>
          </a:xfrm>
          <a:prstGeom prst="rect">
            <a:avLst/>
          </a:prstGeom>
        </p:spPr>
      </p:pic>
      <p:pic>
        <p:nvPicPr>
          <p:cNvPr id="3" name="Picture 5" descr="A group of people around each other&#10;&#10;Description generated with high confidence">
            <a:extLst>
              <a:ext uri="{FF2B5EF4-FFF2-40B4-BE49-F238E27FC236}">
                <a16:creationId xmlns:a16="http://schemas.microsoft.com/office/drawing/2014/main" id="{E257E87E-11F7-4383-A7E8-0E9920EB10C5}"/>
              </a:ext>
            </a:extLst>
          </p:cNvPr>
          <p:cNvPicPr>
            <a:picLocks noChangeAspect="1"/>
          </p:cNvPicPr>
          <p:nvPr/>
        </p:nvPicPr>
        <p:blipFill rotWithShape="1">
          <a:blip r:embed="rId4"/>
          <a:srcRect t="21280" r="-2" b="11231"/>
          <a:stretch/>
        </p:blipFill>
        <p:spPr>
          <a:xfrm>
            <a:off x="20" y="1"/>
            <a:ext cx="4024741" cy="2286000"/>
          </a:xfrm>
          <a:prstGeom prst="rect">
            <a:avLst/>
          </a:prstGeom>
        </p:spPr>
      </p:pic>
      <p:cxnSp>
        <p:nvCxnSpPr>
          <p:cNvPr id="46" name="Straight Connector 45">
            <a:extLst>
              <a:ext uri="{FF2B5EF4-FFF2-40B4-BE49-F238E27FC236}">
                <a16:creationId xmlns:a16="http://schemas.microsoft.com/office/drawing/2014/main" id="{B49A5BC8-E640-48F6-9F54-435C95B1DD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3274" y="2272142"/>
            <a:ext cx="3981487" cy="1"/>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pic>
        <p:nvPicPr>
          <p:cNvPr id="5" name="Picture 5" descr="A plate of food on a table&#10;&#10;Description generated with very high confidence">
            <a:extLst>
              <a:ext uri="{FF2B5EF4-FFF2-40B4-BE49-F238E27FC236}">
                <a16:creationId xmlns:a16="http://schemas.microsoft.com/office/drawing/2014/main" id="{A8AEF7EF-1DD4-4084-9A41-4A77EE161E80}"/>
              </a:ext>
            </a:extLst>
          </p:cNvPr>
          <p:cNvPicPr>
            <a:picLocks noChangeAspect="1"/>
          </p:cNvPicPr>
          <p:nvPr/>
        </p:nvPicPr>
        <p:blipFill rotWithShape="1">
          <a:blip r:embed="rId5"/>
          <a:srcRect t="5581" r="2" b="9076"/>
          <a:stretch/>
        </p:blipFill>
        <p:spPr>
          <a:xfrm>
            <a:off x="-3177" y="4572000"/>
            <a:ext cx="4027938" cy="2286000"/>
          </a:xfrm>
          <a:prstGeom prst="rect">
            <a:avLst/>
          </a:prstGeom>
        </p:spPr>
      </p:pic>
      <p:cxnSp>
        <p:nvCxnSpPr>
          <p:cNvPr id="48" name="Straight Connector 47">
            <a:extLst>
              <a:ext uri="{FF2B5EF4-FFF2-40B4-BE49-F238E27FC236}">
                <a16:creationId xmlns:a16="http://schemas.microsoft.com/office/drawing/2014/main" id="{03819762-0CA7-41AF-938E-8BA0ABE880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3274" y="4558142"/>
            <a:ext cx="3981487" cy="1"/>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A0CCCF8-9A0F-431D-B4F0-97A9A4341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06A5B999-BA5A-4F48-B981-98D8002A594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A757F28-223D-0D44-8D05-0EEE2879992E}"/>
              </a:ext>
            </a:extLst>
          </p:cNvPr>
          <p:cNvSpPr>
            <a:spLocks noGrp="1"/>
          </p:cNvSpPr>
          <p:nvPr>
            <p:ph type="title"/>
          </p:nvPr>
        </p:nvSpPr>
        <p:spPr>
          <a:xfrm>
            <a:off x="4465050" y="618517"/>
            <a:ext cx="6672886" cy="1596177"/>
          </a:xfrm>
        </p:spPr>
        <p:txBody>
          <a:bodyPr>
            <a:normAutofit/>
          </a:bodyPr>
          <a:lstStyle/>
          <a:p>
            <a:r>
              <a:rPr lang="en-US"/>
              <a:t>Traditions </a:t>
            </a:r>
          </a:p>
        </p:txBody>
      </p:sp>
      <p:sp>
        <p:nvSpPr>
          <p:cNvPr id="24" name="Content Placeholder 23">
            <a:extLst>
              <a:ext uri="{FF2B5EF4-FFF2-40B4-BE49-F238E27FC236}">
                <a16:creationId xmlns:a16="http://schemas.microsoft.com/office/drawing/2014/main" id="{7297B4CA-DCEE-4986-8E6D-3B1F386A2345}"/>
              </a:ext>
            </a:extLst>
          </p:cNvPr>
          <p:cNvSpPr>
            <a:spLocks noGrp="1"/>
          </p:cNvSpPr>
          <p:nvPr>
            <p:ph sz="quarter" idx="13"/>
          </p:nvPr>
        </p:nvSpPr>
        <p:spPr>
          <a:xfrm>
            <a:off x="4465048" y="2367092"/>
            <a:ext cx="6672887" cy="3424107"/>
          </a:xfrm>
        </p:spPr>
        <p:txBody>
          <a:bodyPr vert="horz" lIns="91440" tIns="45720" rIns="91440" bIns="45720" rtlCol="0" anchor="t">
            <a:noAutofit/>
          </a:bodyPr>
          <a:lstStyle/>
          <a:p>
            <a:pPr>
              <a:lnSpc>
                <a:spcPct val="110000"/>
              </a:lnSpc>
            </a:pPr>
            <a:r>
              <a:rPr lang="en-US" sz="1600">
                <a:ea typeface="+mn-lt"/>
                <a:cs typeface="+mn-lt"/>
              </a:rPr>
              <a:t>Music is essentially dedicated to celebrating the bravery and strength of the initiated.</a:t>
            </a:r>
          </a:p>
          <a:p>
            <a:pPr>
              <a:lnSpc>
                <a:spcPct val="110000"/>
              </a:lnSpc>
            </a:pPr>
            <a:r>
              <a:rPr lang="en-US" sz="1600">
                <a:ea typeface="+mn-lt"/>
                <a:cs typeface="+mn-lt"/>
              </a:rPr>
              <a:t>Several accessories and percussion instruments are used in traditional Togolese music.  made of wood, metal, animal skins and animal horns.</a:t>
            </a:r>
          </a:p>
          <a:p>
            <a:pPr>
              <a:lnSpc>
                <a:spcPct val="110000"/>
              </a:lnSpc>
            </a:pPr>
            <a:r>
              <a:rPr lang="en-US" sz="1600">
                <a:ea typeface="+mn-lt"/>
                <a:cs typeface="+mn-lt"/>
              </a:rPr>
              <a:t>Togolese dances include </a:t>
            </a:r>
            <a:r>
              <a:rPr lang="en-US" sz="1600" b="1" err="1">
                <a:ea typeface="+mn-lt"/>
                <a:cs typeface="+mn-lt"/>
              </a:rPr>
              <a:t>kamou</a:t>
            </a:r>
            <a:r>
              <a:rPr lang="en-US" sz="1600">
                <a:ea typeface="+mn-lt"/>
                <a:cs typeface="+mn-lt"/>
              </a:rPr>
              <a:t>, </a:t>
            </a:r>
            <a:r>
              <a:rPr lang="en-US" sz="1600" b="1" err="1">
                <a:ea typeface="+mn-lt"/>
                <a:cs typeface="+mn-lt"/>
              </a:rPr>
              <a:t>soo</a:t>
            </a:r>
            <a:r>
              <a:rPr lang="en-US" sz="1600">
                <a:ea typeface="+mn-lt"/>
                <a:cs typeface="+mn-lt"/>
              </a:rPr>
              <a:t>, </a:t>
            </a:r>
            <a:r>
              <a:rPr lang="en-US" sz="1600" b="1" err="1">
                <a:ea typeface="+mn-lt"/>
                <a:cs typeface="+mn-lt"/>
              </a:rPr>
              <a:t>tchimou</a:t>
            </a:r>
            <a:r>
              <a:rPr lang="en-US" sz="1600">
                <a:ea typeface="+mn-lt"/>
                <a:cs typeface="+mn-lt"/>
              </a:rPr>
              <a:t>, the </a:t>
            </a:r>
            <a:r>
              <a:rPr lang="en-US" sz="1600" b="1">
                <a:ea typeface="+mn-lt"/>
                <a:cs typeface="+mn-lt"/>
              </a:rPr>
              <a:t>southern royal </a:t>
            </a:r>
            <a:r>
              <a:rPr lang="en-US" sz="1600" b="1" err="1">
                <a:ea typeface="+mn-lt"/>
                <a:cs typeface="+mn-lt"/>
              </a:rPr>
              <a:t>djokoto</a:t>
            </a:r>
            <a:r>
              <a:rPr lang="en-US" sz="1600" b="1">
                <a:ea typeface="+mn-lt"/>
                <a:cs typeface="+mn-lt"/>
              </a:rPr>
              <a:t>.</a:t>
            </a:r>
          </a:p>
          <a:p>
            <a:pPr>
              <a:lnSpc>
                <a:spcPct val="110000"/>
              </a:lnSpc>
            </a:pPr>
            <a:r>
              <a:rPr lang="en-US" sz="1600">
                <a:ea typeface="+mn-lt"/>
                <a:cs typeface="+mn-lt"/>
              </a:rPr>
              <a:t>Traditional Tongan Food is made up of foods from the land and the sea. Tongan people are hunter and gatherers of land and sea.</a:t>
            </a:r>
            <a:endParaRPr lang="en-US" sz="1600" b="1"/>
          </a:p>
        </p:txBody>
      </p:sp>
    </p:spTree>
    <p:extLst>
      <p:ext uri="{BB962C8B-B14F-4D97-AF65-F5344CB8AC3E}">
        <p14:creationId xmlns:p14="http://schemas.microsoft.com/office/powerpoint/2010/main" val="2928344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B0BCC06-49B5-41A2-BE06-72CD50162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DA5EE1A8-1853-47FD-B2AF-F9B30F64373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9B9B964-A2AD-3440-8FF8-726FCA85BE04}"/>
              </a:ext>
            </a:extLst>
          </p:cNvPr>
          <p:cNvPicPr>
            <a:picLocks noChangeAspect="1"/>
          </p:cNvPicPr>
          <p:nvPr/>
        </p:nvPicPr>
        <p:blipFill>
          <a:blip r:embed="rId3"/>
          <a:stretch>
            <a:fillRect/>
          </a:stretch>
        </p:blipFill>
        <p:spPr>
          <a:xfrm>
            <a:off x="643466" y="906960"/>
            <a:ext cx="3372876" cy="5052997"/>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4" name="Picture 3">
            <a:extLst>
              <a:ext uri="{FF2B5EF4-FFF2-40B4-BE49-F238E27FC236}">
                <a16:creationId xmlns:a16="http://schemas.microsoft.com/office/drawing/2014/main" id="{77A1F328-8BB1-9C47-A4D4-F0D9D4063B48}"/>
              </a:ext>
            </a:extLst>
          </p:cNvPr>
          <p:cNvPicPr>
            <a:picLocks noChangeAspect="1"/>
          </p:cNvPicPr>
          <p:nvPr/>
        </p:nvPicPr>
        <p:blipFill>
          <a:blip r:embed="rId4"/>
          <a:stretch>
            <a:fillRect/>
          </a:stretch>
        </p:blipFill>
        <p:spPr>
          <a:xfrm>
            <a:off x="4180067" y="1064230"/>
            <a:ext cx="3372877" cy="4771916"/>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4" name="Picture 13">
            <a:extLst>
              <a:ext uri="{FF2B5EF4-FFF2-40B4-BE49-F238E27FC236}">
                <a16:creationId xmlns:a16="http://schemas.microsoft.com/office/drawing/2014/main" id="{6B08740F-F74B-4D7C-A4BC-B980C99F7D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181B4A2-AA7E-D74A-B9FE-9777E3517511}"/>
              </a:ext>
            </a:extLst>
          </p:cNvPr>
          <p:cNvSpPr>
            <a:spLocks noGrp="1"/>
          </p:cNvSpPr>
          <p:nvPr>
            <p:ph type="title"/>
          </p:nvPr>
        </p:nvSpPr>
        <p:spPr>
          <a:xfrm>
            <a:off x="8196408" y="640831"/>
            <a:ext cx="3352128" cy="1573863"/>
          </a:xfrm>
        </p:spPr>
        <p:txBody>
          <a:bodyPr/>
          <a:lstStyle/>
          <a:p>
            <a:r>
              <a:rPr lang="en-US">
                <a:latin typeface="Trebuchet MS" panose="020B0603020202020204" pitchFamily="34" charset="0"/>
              </a:rPr>
              <a:t>Geographical location</a:t>
            </a:r>
          </a:p>
        </p:txBody>
      </p:sp>
      <p:sp>
        <p:nvSpPr>
          <p:cNvPr id="3" name="Content Placeholder 2">
            <a:extLst>
              <a:ext uri="{FF2B5EF4-FFF2-40B4-BE49-F238E27FC236}">
                <a16:creationId xmlns:a16="http://schemas.microsoft.com/office/drawing/2014/main" id="{5E5880D9-6834-434C-9D7E-BFB609F3F77E}"/>
              </a:ext>
            </a:extLst>
          </p:cNvPr>
          <p:cNvSpPr>
            <a:spLocks noGrp="1"/>
          </p:cNvSpPr>
          <p:nvPr>
            <p:ph sz="quarter" idx="13"/>
          </p:nvPr>
        </p:nvSpPr>
        <p:spPr>
          <a:xfrm>
            <a:off x="8196408" y="2367092"/>
            <a:ext cx="3352128" cy="3881309"/>
          </a:xfrm>
        </p:spPr>
        <p:txBody>
          <a:bodyPr vert="horz" lIns="91440" tIns="45720" rIns="91440" bIns="45720" rtlCol="0" anchor="t">
            <a:normAutofit/>
          </a:bodyPr>
          <a:lstStyle/>
          <a:p>
            <a:r>
              <a:rPr lang="en-US" sz="1800">
                <a:latin typeface="Trebuchet MS"/>
              </a:rPr>
              <a:t>Togo is situated on the west African coast</a:t>
            </a:r>
          </a:p>
          <a:p>
            <a:r>
              <a:rPr lang="en-US" sz="1800">
                <a:latin typeface="Trebuchet MS"/>
              </a:rPr>
              <a:t>It shares a border with both Ghana and Benin</a:t>
            </a:r>
          </a:p>
          <a:p>
            <a:r>
              <a:rPr lang="en-US" sz="1800">
                <a:latin typeface="Trebuchet MS"/>
              </a:rPr>
              <a:t>Togo is mainly made up of savannahs but has a few tropical rainforests </a:t>
            </a:r>
            <a:endParaRPr lang="en-US" sz="1800">
              <a:latin typeface="Trebuchet MS" panose="020B0603020202020204" pitchFamily="34" charset="0"/>
            </a:endParaRPr>
          </a:p>
        </p:txBody>
      </p:sp>
    </p:spTree>
    <p:extLst>
      <p:ext uri="{BB962C8B-B14F-4D97-AF65-F5344CB8AC3E}">
        <p14:creationId xmlns:p14="http://schemas.microsoft.com/office/powerpoint/2010/main" val="673666162"/>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otalTime>14</TotalTime>
  <Words>296</Words>
  <Application>Microsoft Office PowerPoint</Application>
  <PresentationFormat>Widescreen</PresentationFormat>
  <Paragraphs>27</Paragraphs>
  <Slides>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Trebuchet MS</vt:lpstr>
      <vt:lpstr>Tw Cen MT</vt:lpstr>
      <vt:lpstr>Tw Cen MT</vt:lpstr>
      <vt:lpstr>Wingdings</vt:lpstr>
      <vt:lpstr>Droplet</vt:lpstr>
      <vt:lpstr>Togo</vt:lpstr>
      <vt:lpstr>TOGO</vt:lpstr>
      <vt:lpstr>FOOD and SPORTS </vt:lpstr>
      <vt:lpstr>tourism</vt:lpstr>
      <vt:lpstr>history</vt:lpstr>
      <vt:lpstr>Traditions </vt:lpstr>
      <vt:lpstr>Geographical location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TONGA</dc:title>
  <dc:creator>Bryony Smith</dc:creator>
  <cp:lastModifiedBy>Robyn Farquhar</cp:lastModifiedBy>
  <cp:revision>284</cp:revision>
  <dcterms:created xsi:type="dcterms:W3CDTF">2020-05-20T09:08:42Z</dcterms:created>
  <dcterms:modified xsi:type="dcterms:W3CDTF">2020-06-02T15:41:51Z</dcterms:modified>
</cp:coreProperties>
</file>