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6" r:id="rId6"/>
    <p:sldId id="260" r:id="rId7"/>
    <p:sldId id="262" r:id="rId8"/>
    <p:sldId id="263" r:id="rId9"/>
    <p:sldId id="261"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8E66"/>
    <a:srgbClr val="FFD9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AF79F-8A8A-47D5-9A00-EABBB620C624}" v="3" dt="2020-05-25T13:13:23.712"/>
    <p1510:client id="{8372C24C-0083-0A44-D448-B6FA5E91B6CF}" v="153" dt="2020-05-25T19:46:58.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7D63B-FCA6-47C7-9095-C25F08CAFF4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5A5F19A-8661-4B69-9C59-D604D19D56D2}">
      <dgm:prSet/>
      <dgm:spPr/>
      <dgm:t>
        <a:bodyPr/>
        <a:lstStyle/>
        <a:p>
          <a:r>
            <a:rPr lang="en-GB"/>
            <a:t>Geographical information</a:t>
          </a:r>
          <a:endParaRPr lang="en-US"/>
        </a:p>
      </dgm:t>
    </dgm:pt>
    <dgm:pt modelId="{A530C589-45F6-4165-9040-5DC344B89439}" type="parTrans" cxnId="{81E24A6C-D6B5-499E-8479-2E382C9CD33D}">
      <dgm:prSet/>
      <dgm:spPr/>
      <dgm:t>
        <a:bodyPr/>
        <a:lstStyle/>
        <a:p>
          <a:endParaRPr lang="en-US"/>
        </a:p>
      </dgm:t>
    </dgm:pt>
    <dgm:pt modelId="{F3B85F1E-3966-423F-BDBF-8A2D0A740E98}" type="sibTrans" cxnId="{81E24A6C-D6B5-499E-8479-2E382C9CD33D}">
      <dgm:prSet/>
      <dgm:spPr/>
      <dgm:t>
        <a:bodyPr/>
        <a:lstStyle/>
        <a:p>
          <a:endParaRPr lang="en-US"/>
        </a:p>
      </dgm:t>
    </dgm:pt>
    <dgm:pt modelId="{8D03D37D-8B27-4DD6-AF2D-FF2DFADC07C3}">
      <dgm:prSet/>
      <dgm:spPr/>
      <dgm:t>
        <a:bodyPr/>
        <a:lstStyle/>
        <a:p>
          <a:r>
            <a:rPr lang="en-GB"/>
            <a:t>History ( why French is spoken)</a:t>
          </a:r>
          <a:endParaRPr lang="en-US"/>
        </a:p>
      </dgm:t>
    </dgm:pt>
    <dgm:pt modelId="{4274B92A-5B53-4C84-864C-156D9BA7D677}" type="parTrans" cxnId="{F77DD66E-3DAE-48AB-9E4C-496B4A5B1EC1}">
      <dgm:prSet/>
      <dgm:spPr/>
      <dgm:t>
        <a:bodyPr/>
        <a:lstStyle/>
        <a:p>
          <a:endParaRPr lang="en-US"/>
        </a:p>
      </dgm:t>
    </dgm:pt>
    <dgm:pt modelId="{3D75CD31-41AC-48C5-A401-E71DCBD51D92}" type="sibTrans" cxnId="{F77DD66E-3DAE-48AB-9E4C-496B4A5B1EC1}">
      <dgm:prSet/>
      <dgm:spPr/>
      <dgm:t>
        <a:bodyPr/>
        <a:lstStyle/>
        <a:p>
          <a:endParaRPr lang="en-US"/>
        </a:p>
      </dgm:t>
    </dgm:pt>
    <dgm:pt modelId="{AD247D07-5492-4B8A-AE6E-6DF2B66B1F75}">
      <dgm:prSet/>
      <dgm:spPr/>
      <dgm:t>
        <a:bodyPr/>
        <a:lstStyle/>
        <a:p>
          <a:r>
            <a:rPr lang="en-GB"/>
            <a:t>Tourist information ( what there is to do)</a:t>
          </a:r>
          <a:endParaRPr lang="en-US"/>
        </a:p>
      </dgm:t>
    </dgm:pt>
    <dgm:pt modelId="{267BA998-479B-4488-966F-91E794E4661B}" type="parTrans" cxnId="{C5C77FB1-C3F5-45E0-92E2-5E40D8CC54C9}">
      <dgm:prSet/>
      <dgm:spPr/>
      <dgm:t>
        <a:bodyPr/>
        <a:lstStyle/>
        <a:p>
          <a:endParaRPr lang="en-US"/>
        </a:p>
      </dgm:t>
    </dgm:pt>
    <dgm:pt modelId="{AA41E306-CD0C-4020-BA49-B81DB092C12C}" type="sibTrans" cxnId="{C5C77FB1-C3F5-45E0-92E2-5E40D8CC54C9}">
      <dgm:prSet/>
      <dgm:spPr/>
      <dgm:t>
        <a:bodyPr/>
        <a:lstStyle/>
        <a:p>
          <a:endParaRPr lang="en-US"/>
        </a:p>
      </dgm:t>
    </dgm:pt>
    <dgm:pt modelId="{7CC8D75A-F548-4CF5-8448-95E84719BCFA}">
      <dgm:prSet/>
      <dgm:spPr/>
      <dgm:t>
        <a:bodyPr/>
        <a:lstStyle/>
        <a:p>
          <a:r>
            <a:rPr lang="en-GB"/>
            <a:t>Culture and traditions ( food, sport, music and languages)</a:t>
          </a:r>
          <a:endParaRPr lang="en-US"/>
        </a:p>
      </dgm:t>
    </dgm:pt>
    <dgm:pt modelId="{69B915CA-B50E-4204-93CB-FEFAA7001DDF}" type="parTrans" cxnId="{71B5D782-8753-4C06-BF60-3617685AF8E4}">
      <dgm:prSet/>
      <dgm:spPr/>
      <dgm:t>
        <a:bodyPr/>
        <a:lstStyle/>
        <a:p>
          <a:endParaRPr lang="en-US"/>
        </a:p>
      </dgm:t>
    </dgm:pt>
    <dgm:pt modelId="{F825FEC0-08A0-4E64-AA27-CB9A7200B3F0}" type="sibTrans" cxnId="{71B5D782-8753-4C06-BF60-3617685AF8E4}">
      <dgm:prSet/>
      <dgm:spPr/>
      <dgm:t>
        <a:bodyPr/>
        <a:lstStyle/>
        <a:p>
          <a:endParaRPr lang="en-US"/>
        </a:p>
      </dgm:t>
    </dgm:pt>
    <dgm:pt modelId="{55353A17-07F9-42C9-945A-EF3826F9CB0D}" type="pres">
      <dgm:prSet presAssocID="{40F7D63B-FCA6-47C7-9095-C25F08CAFF4F}" presName="linear" presStyleCnt="0">
        <dgm:presLayoutVars>
          <dgm:animLvl val="lvl"/>
          <dgm:resizeHandles val="exact"/>
        </dgm:presLayoutVars>
      </dgm:prSet>
      <dgm:spPr/>
    </dgm:pt>
    <dgm:pt modelId="{FD4DE34F-DE2C-42DA-8120-0F7351314EC9}" type="pres">
      <dgm:prSet presAssocID="{F5A5F19A-8661-4B69-9C59-D604D19D56D2}" presName="parentText" presStyleLbl="node1" presStyleIdx="0" presStyleCnt="4">
        <dgm:presLayoutVars>
          <dgm:chMax val="0"/>
          <dgm:bulletEnabled val="1"/>
        </dgm:presLayoutVars>
      </dgm:prSet>
      <dgm:spPr/>
    </dgm:pt>
    <dgm:pt modelId="{AF6A2021-48B5-4763-8D63-A824D843CE37}" type="pres">
      <dgm:prSet presAssocID="{F3B85F1E-3966-423F-BDBF-8A2D0A740E98}" presName="spacer" presStyleCnt="0"/>
      <dgm:spPr/>
    </dgm:pt>
    <dgm:pt modelId="{740E1421-A037-47C7-BDF8-28F25F82F940}" type="pres">
      <dgm:prSet presAssocID="{8D03D37D-8B27-4DD6-AF2D-FF2DFADC07C3}" presName="parentText" presStyleLbl="node1" presStyleIdx="1" presStyleCnt="4">
        <dgm:presLayoutVars>
          <dgm:chMax val="0"/>
          <dgm:bulletEnabled val="1"/>
        </dgm:presLayoutVars>
      </dgm:prSet>
      <dgm:spPr/>
    </dgm:pt>
    <dgm:pt modelId="{F0BF23B1-F47C-4B45-97C7-2A7E98C94E89}" type="pres">
      <dgm:prSet presAssocID="{3D75CD31-41AC-48C5-A401-E71DCBD51D92}" presName="spacer" presStyleCnt="0"/>
      <dgm:spPr/>
    </dgm:pt>
    <dgm:pt modelId="{E9160775-5CD4-4EEF-A3A6-6B732341EC0C}" type="pres">
      <dgm:prSet presAssocID="{AD247D07-5492-4B8A-AE6E-6DF2B66B1F75}" presName="parentText" presStyleLbl="node1" presStyleIdx="2" presStyleCnt="4">
        <dgm:presLayoutVars>
          <dgm:chMax val="0"/>
          <dgm:bulletEnabled val="1"/>
        </dgm:presLayoutVars>
      </dgm:prSet>
      <dgm:spPr/>
    </dgm:pt>
    <dgm:pt modelId="{70155A94-8A0F-4E80-AEF0-CCB8DCC521F3}" type="pres">
      <dgm:prSet presAssocID="{AA41E306-CD0C-4020-BA49-B81DB092C12C}" presName="spacer" presStyleCnt="0"/>
      <dgm:spPr/>
    </dgm:pt>
    <dgm:pt modelId="{3ABD8F6B-39FA-43FE-9E33-65F6EBF6A57C}" type="pres">
      <dgm:prSet presAssocID="{7CC8D75A-F548-4CF5-8448-95E84719BCFA}" presName="parentText" presStyleLbl="node1" presStyleIdx="3" presStyleCnt="4">
        <dgm:presLayoutVars>
          <dgm:chMax val="0"/>
          <dgm:bulletEnabled val="1"/>
        </dgm:presLayoutVars>
      </dgm:prSet>
      <dgm:spPr/>
    </dgm:pt>
  </dgm:ptLst>
  <dgm:cxnLst>
    <dgm:cxn modelId="{94645108-52DD-410B-AECC-BF6701D4CC93}" type="presOf" srcId="{AD247D07-5492-4B8A-AE6E-6DF2B66B1F75}" destId="{E9160775-5CD4-4EEF-A3A6-6B732341EC0C}" srcOrd="0" destOrd="0" presId="urn:microsoft.com/office/officeart/2005/8/layout/vList2"/>
    <dgm:cxn modelId="{94EE0F12-3E39-462E-A821-954B224651F4}" type="presOf" srcId="{7CC8D75A-F548-4CF5-8448-95E84719BCFA}" destId="{3ABD8F6B-39FA-43FE-9E33-65F6EBF6A57C}" srcOrd="0" destOrd="0" presId="urn:microsoft.com/office/officeart/2005/8/layout/vList2"/>
    <dgm:cxn modelId="{2D53732B-9A33-42DF-BC6F-17C6008CC7CE}" type="presOf" srcId="{F5A5F19A-8661-4B69-9C59-D604D19D56D2}" destId="{FD4DE34F-DE2C-42DA-8120-0F7351314EC9}" srcOrd="0" destOrd="0" presId="urn:microsoft.com/office/officeart/2005/8/layout/vList2"/>
    <dgm:cxn modelId="{B0EBE24B-F2FC-42DF-B9E6-7AAB67A65EFE}" type="presOf" srcId="{8D03D37D-8B27-4DD6-AF2D-FF2DFADC07C3}" destId="{740E1421-A037-47C7-BDF8-28F25F82F940}" srcOrd="0" destOrd="0" presId="urn:microsoft.com/office/officeart/2005/8/layout/vList2"/>
    <dgm:cxn modelId="{81E24A6C-D6B5-499E-8479-2E382C9CD33D}" srcId="{40F7D63B-FCA6-47C7-9095-C25F08CAFF4F}" destId="{F5A5F19A-8661-4B69-9C59-D604D19D56D2}" srcOrd="0" destOrd="0" parTransId="{A530C589-45F6-4165-9040-5DC344B89439}" sibTransId="{F3B85F1E-3966-423F-BDBF-8A2D0A740E98}"/>
    <dgm:cxn modelId="{F77DD66E-3DAE-48AB-9E4C-496B4A5B1EC1}" srcId="{40F7D63B-FCA6-47C7-9095-C25F08CAFF4F}" destId="{8D03D37D-8B27-4DD6-AF2D-FF2DFADC07C3}" srcOrd="1" destOrd="0" parTransId="{4274B92A-5B53-4C84-864C-156D9BA7D677}" sibTransId="{3D75CD31-41AC-48C5-A401-E71DCBD51D92}"/>
    <dgm:cxn modelId="{71B5D782-8753-4C06-BF60-3617685AF8E4}" srcId="{40F7D63B-FCA6-47C7-9095-C25F08CAFF4F}" destId="{7CC8D75A-F548-4CF5-8448-95E84719BCFA}" srcOrd="3" destOrd="0" parTransId="{69B915CA-B50E-4204-93CB-FEFAA7001DDF}" sibTransId="{F825FEC0-08A0-4E64-AA27-CB9A7200B3F0}"/>
    <dgm:cxn modelId="{C5C77FB1-C3F5-45E0-92E2-5E40D8CC54C9}" srcId="{40F7D63B-FCA6-47C7-9095-C25F08CAFF4F}" destId="{AD247D07-5492-4B8A-AE6E-6DF2B66B1F75}" srcOrd="2" destOrd="0" parTransId="{267BA998-479B-4488-966F-91E794E4661B}" sibTransId="{AA41E306-CD0C-4020-BA49-B81DB092C12C}"/>
    <dgm:cxn modelId="{623932EA-6783-4191-926D-A483D70F010E}" type="presOf" srcId="{40F7D63B-FCA6-47C7-9095-C25F08CAFF4F}" destId="{55353A17-07F9-42C9-945A-EF3826F9CB0D}" srcOrd="0" destOrd="0" presId="urn:microsoft.com/office/officeart/2005/8/layout/vList2"/>
    <dgm:cxn modelId="{3EA5ABEF-5629-4582-9BF8-38667FB0A635}" type="presParOf" srcId="{55353A17-07F9-42C9-945A-EF3826F9CB0D}" destId="{FD4DE34F-DE2C-42DA-8120-0F7351314EC9}" srcOrd="0" destOrd="0" presId="urn:microsoft.com/office/officeart/2005/8/layout/vList2"/>
    <dgm:cxn modelId="{4D8E0204-A3EA-4D74-A2CE-FAC1ECEC4E37}" type="presParOf" srcId="{55353A17-07F9-42C9-945A-EF3826F9CB0D}" destId="{AF6A2021-48B5-4763-8D63-A824D843CE37}" srcOrd="1" destOrd="0" presId="urn:microsoft.com/office/officeart/2005/8/layout/vList2"/>
    <dgm:cxn modelId="{FF83C754-A80C-4F3D-8962-C71DD75ED6D0}" type="presParOf" srcId="{55353A17-07F9-42C9-945A-EF3826F9CB0D}" destId="{740E1421-A037-47C7-BDF8-28F25F82F940}" srcOrd="2" destOrd="0" presId="urn:microsoft.com/office/officeart/2005/8/layout/vList2"/>
    <dgm:cxn modelId="{0F05C356-725A-4282-B913-404A9FE36E7A}" type="presParOf" srcId="{55353A17-07F9-42C9-945A-EF3826F9CB0D}" destId="{F0BF23B1-F47C-4B45-97C7-2A7E98C94E89}" srcOrd="3" destOrd="0" presId="urn:microsoft.com/office/officeart/2005/8/layout/vList2"/>
    <dgm:cxn modelId="{2CC8BB61-7171-48CE-B842-E27F74B214FD}" type="presParOf" srcId="{55353A17-07F9-42C9-945A-EF3826F9CB0D}" destId="{E9160775-5CD4-4EEF-A3A6-6B732341EC0C}" srcOrd="4" destOrd="0" presId="urn:microsoft.com/office/officeart/2005/8/layout/vList2"/>
    <dgm:cxn modelId="{CFC963E5-27DB-4149-98B2-27F5AD282DC9}" type="presParOf" srcId="{55353A17-07F9-42C9-945A-EF3826F9CB0D}" destId="{70155A94-8A0F-4E80-AEF0-CCB8DCC521F3}" srcOrd="5" destOrd="0" presId="urn:microsoft.com/office/officeart/2005/8/layout/vList2"/>
    <dgm:cxn modelId="{6A011B62-61ED-46AF-8C72-B7EFDADACFE5}" type="presParOf" srcId="{55353A17-07F9-42C9-945A-EF3826F9CB0D}" destId="{3ABD8F6B-39FA-43FE-9E33-65F6EBF6A57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DE34F-DE2C-42DA-8120-0F7351314EC9}">
      <dsp:nvSpPr>
        <dsp:cNvPr id="0" name=""/>
        <dsp:cNvSpPr/>
      </dsp:nvSpPr>
      <dsp:spPr>
        <a:xfrm>
          <a:off x="0" y="21642"/>
          <a:ext cx="5457824" cy="13109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Geographical information</a:t>
          </a:r>
          <a:endParaRPr lang="en-US" sz="3300" kern="1200"/>
        </a:p>
      </dsp:txBody>
      <dsp:txXfrm>
        <a:off x="63994" y="85636"/>
        <a:ext cx="5329836" cy="1182942"/>
      </dsp:txXfrm>
    </dsp:sp>
    <dsp:sp modelId="{740E1421-A037-47C7-BDF8-28F25F82F940}">
      <dsp:nvSpPr>
        <dsp:cNvPr id="0" name=""/>
        <dsp:cNvSpPr/>
      </dsp:nvSpPr>
      <dsp:spPr>
        <a:xfrm>
          <a:off x="0" y="1427612"/>
          <a:ext cx="5457824" cy="131093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History ( why French is spoken)</a:t>
          </a:r>
          <a:endParaRPr lang="en-US" sz="3300" kern="1200"/>
        </a:p>
      </dsp:txBody>
      <dsp:txXfrm>
        <a:off x="63994" y="1491606"/>
        <a:ext cx="5329836" cy="1182942"/>
      </dsp:txXfrm>
    </dsp:sp>
    <dsp:sp modelId="{E9160775-5CD4-4EEF-A3A6-6B732341EC0C}">
      <dsp:nvSpPr>
        <dsp:cNvPr id="0" name=""/>
        <dsp:cNvSpPr/>
      </dsp:nvSpPr>
      <dsp:spPr>
        <a:xfrm>
          <a:off x="0" y="2833582"/>
          <a:ext cx="5457824" cy="131093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Tourist information ( what there is to do)</a:t>
          </a:r>
          <a:endParaRPr lang="en-US" sz="3300" kern="1200"/>
        </a:p>
      </dsp:txBody>
      <dsp:txXfrm>
        <a:off x="63994" y="2897576"/>
        <a:ext cx="5329836" cy="1182942"/>
      </dsp:txXfrm>
    </dsp:sp>
    <dsp:sp modelId="{3ABD8F6B-39FA-43FE-9E33-65F6EBF6A57C}">
      <dsp:nvSpPr>
        <dsp:cNvPr id="0" name=""/>
        <dsp:cNvSpPr/>
      </dsp:nvSpPr>
      <dsp:spPr>
        <a:xfrm>
          <a:off x="0" y="4239552"/>
          <a:ext cx="5457824" cy="13109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Culture and traditions ( food, sport, music and languages)</a:t>
          </a:r>
          <a:endParaRPr lang="en-US" sz="3300" kern="1200"/>
        </a:p>
      </dsp:txBody>
      <dsp:txXfrm>
        <a:off x="63994" y="4303546"/>
        <a:ext cx="5329836" cy="11829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118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45757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0774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9712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7505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2647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6243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9102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0248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0273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1419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178031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6A5136B-CB90-47C9-8090-AE8A819B7AFA}"/>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FDD07B5-2B23-43F3-88CE-5B411D6F7062}"/>
              </a:ext>
            </a:extLst>
          </p:cNvPr>
          <p:cNvSpPr>
            <a:spLocks noGrp="1"/>
          </p:cNvSpPr>
          <p:nvPr>
            <p:ph type="ctrTitle"/>
          </p:nvPr>
        </p:nvSpPr>
        <p:spPr>
          <a:xfrm>
            <a:off x="8022021" y="3231931"/>
            <a:ext cx="3852041" cy="1834056"/>
          </a:xfrm>
        </p:spPr>
        <p:txBody>
          <a:bodyPr>
            <a:normAutofit/>
          </a:bodyPr>
          <a:lstStyle/>
          <a:p>
            <a:r>
              <a:rPr lang="en-GB" sz="4000"/>
              <a:t>St Lucia</a:t>
            </a:r>
          </a:p>
        </p:txBody>
      </p:sp>
      <p:sp>
        <p:nvSpPr>
          <p:cNvPr id="3" name="Subtitle 2">
            <a:extLst>
              <a:ext uri="{FF2B5EF4-FFF2-40B4-BE49-F238E27FC236}">
                <a16:creationId xmlns:a16="http://schemas.microsoft.com/office/drawing/2014/main" id="{8D109C64-D103-4674-8E82-388767DC713E}"/>
              </a:ext>
            </a:extLst>
          </p:cNvPr>
          <p:cNvSpPr>
            <a:spLocks noGrp="1"/>
          </p:cNvSpPr>
          <p:nvPr>
            <p:ph type="subTitle" idx="1"/>
          </p:nvPr>
        </p:nvSpPr>
        <p:spPr>
          <a:xfrm>
            <a:off x="7782910" y="5242675"/>
            <a:ext cx="4330262" cy="683284"/>
          </a:xfrm>
        </p:spPr>
        <p:txBody>
          <a:bodyPr>
            <a:normAutofit/>
          </a:bodyPr>
          <a:lstStyle/>
          <a:p>
            <a:endParaRPr lang="en-GB" sz="2000"/>
          </a:p>
        </p:txBody>
      </p:sp>
      <p:cxnSp>
        <p:nvCxnSpPr>
          <p:cNvPr id="7"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059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8FEA-2F5A-4DB2-A28C-2A150AA291F4}"/>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sz="4400"/>
              <a:t>Gros islet street party</a:t>
            </a:r>
          </a:p>
        </p:txBody>
      </p:sp>
      <p:sp>
        <p:nvSpPr>
          <p:cNvPr id="4" name="Text Placeholder 3">
            <a:extLst>
              <a:ext uri="{FF2B5EF4-FFF2-40B4-BE49-F238E27FC236}">
                <a16:creationId xmlns:a16="http://schemas.microsoft.com/office/drawing/2014/main" id="{50F53972-CB24-4C69-85BA-41C6C82166E1}"/>
              </a:ext>
            </a:extLst>
          </p:cNvPr>
          <p:cNvSpPr>
            <a:spLocks noGrp="1"/>
          </p:cNvSpPr>
          <p:nvPr>
            <p:ph type="body" sz="half" idx="2"/>
          </p:nvPr>
        </p:nvSpPr>
        <p:spPr>
          <a:xfrm>
            <a:off x="648931" y="2438400"/>
            <a:ext cx="3651466" cy="3785419"/>
          </a:xfrm>
        </p:spPr>
        <p:txBody>
          <a:bodyPr vert="horz" lIns="91440" tIns="45720" rIns="91440" bIns="45720" rtlCol="0">
            <a:normAutofit/>
          </a:bodyPr>
          <a:lstStyle/>
          <a:p>
            <a:r>
              <a:rPr lang="en-US" sz="2800" dirty="0"/>
              <a:t>The Gros islet street party is where the small fishing village of Gros Islet have a party every Friday night. There is loads of St Lucian street food, music and dancing there.</a:t>
            </a:r>
          </a:p>
        </p:txBody>
      </p:sp>
      <p:pic>
        <p:nvPicPr>
          <p:cNvPr id="5" name="Picture Placeholder 4">
            <a:extLst>
              <a:ext uri="{FF2B5EF4-FFF2-40B4-BE49-F238E27FC236}">
                <a16:creationId xmlns:a16="http://schemas.microsoft.com/office/drawing/2014/main" id="{411D4014-402C-462F-9A1C-50AF55B3BBB7}"/>
              </a:ext>
            </a:extLst>
          </p:cNvPr>
          <p:cNvPicPr>
            <a:picLocks noGrp="1" noChangeAspect="1"/>
          </p:cNvPicPr>
          <p:nvPr>
            <p:ph type="pic" idx="1"/>
          </p:nvPr>
        </p:nvPicPr>
        <p:blipFill rotWithShape="1">
          <a:blip r:embed="rId2"/>
          <a:srcRect r="4736" b="1"/>
          <a:stretch/>
        </p:blipFill>
        <p:spPr>
          <a:xfrm>
            <a:off x="4639056" y="10"/>
            <a:ext cx="7552944" cy="6857990"/>
          </a:xfrm>
          <a:prstGeom prst="rect">
            <a:avLst/>
          </a:prstGeom>
          <a:effectLst/>
        </p:spPr>
      </p:pic>
    </p:spTree>
    <p:extLst>
      <p:ext uri="{BB962C8B-B14F-4D97-AF65-F5344CB8AC3E}">
        <p14:creationId xmlns:p14="http://schemas.microsoft.com/office/powerpoint/2010/main" val="366582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05D79-539E-4F4A-9B42-76B9F8BEB415}"/>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sz="4400"/>
              <a:t>Sulphur Springs</a:t>
            </a:r>
          </a:p>
        </p:txBody>
      </p:sp>
      <p:sp>
        <p:nvSpPr>
          <p:cNvPr id="4" name="Text Placeholder 3">
            <a:extLst>
              <a:ext uri="{FF2B5EF4-FFF2-40B4-BE49-F238E27FC236}">
                <a16:creationId xmlns:a16="http://schemas.microsoft.com/office/drawing/2014/main" id="{671F4F7A-2821-49FF-8A27-77D9B2A3784F}"/>
              </a:ext>
            </a:extLst>
          </p:cNvPr>
          <p:cNvSpPr>
            <a:spLocks noGrp="1"/>
          </p:cNvSpPr>
          <p:nvPr>
            <p:ph type="body" sz="half" idx="2"/>
          </p:nvPr>
        </p:nvSpPr>
        <p:spPr>
          <a:xfrm>
            <a:off x="648931" y="2438400"/>
            <a:ext cx="3651466" cy="3785419"/>
          </a:xfrm>
        </p:spPr>
        <p:txBody>
          <a:bodyPr vert="horz" lIns="91440" tIns="45720" rIns="91440" bIns="45720" rtlCol="0">
            <a:normAutofit/>
          </a:bodyPr>
          <a:lstStyle/>
          <a:p>
            <a:r>
              <a:rPr lang="en-US" sz="2400" dirty="0"/>
              <a:t>The Sulphur Springs Park is a world-renowned site where visitors from all over the world come to experience the black water pool baths and learn about the drive-in volcano's history by going on an all-day tour round them. </a:t>
            </a:r>
          </a:p>
        </p:txBody>
      </p:sp>
      <p:pic>
        <p:nvPicPr>
          <p:cNvPr id="5" name="Picture Placeholder 4">
            <a:extLst>
              <a:ext uri="{FF2B5EF4-FFF2-40B4-BE49-F238E27FC236}">
                <a16:creationId xmlns:a16="http://schemas.microsoft.com/office/drawing/2014/main" id="{3CEA4507-D2C7-439A-B9C2-5E790C107E42}"/>
              </a:ext>
            </a:extLst>
          </p:cNvPr>
          <p:cNvPicPr>
            <a:picLocks noGrp="1" noChangeAspect="1"/>
          </p:cNvPicPr>
          <p:nvPr>
            <p:ph type="pic" idx="1"/>
          </p:nvPr>
        </p:nvPicPr>
        <p:blipFill rotWithShape="1">
          <a:blip r:embed="rId2"/>
          <a:srcRect l="14619" r="14620" b="1"/>
          <a:stretch/>
        </p:blipFill>
        <p:spPr>
          <a:xfrm>
            <a:off x="4639056" y="10"/>
            <a:ext cx="7552944" cy="6857990"/>
          </a:xfrm>
          <a:prstGeom prst="rect">
            <a:avLst/>
          </a:prstGeom>
          <a:effectLst/>
        </p:spPr>
      </p:pic>
    </p:spTree>
    <p:extLst>
      <p:ext uri="{BB962C8B-B14F-4D97-AF65-F5344CB8AC3E}">
        <p14:creationId xmlns:p14="http://schemas.microsoft.com/office/powerpoint/2010/main" val="123072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9DC7D-F628-4F93-B0FF-BB8D86A47BDE}"/>
              </a:ext>
            </a:extLst>
          </p:cNvPr>
          <p:cNvSpPr>
            <a:spLocks noGrp="1"/>
          </p:cNvSpPr>
          <p:nvPr>
            <p:ph type="title"/>
          </p:nvPr>
        </p:nvSpPr>
        <p:spPr>
          <a:xfrm>
            <a:off x="643468" y="643467"/>
            <a:ext cx="4804064" cy="5571065"/>
          </a:xfrm>
        </p:spPr>
        <p:txBody>
          <a:bodyPr>
            <a:normAutofit/>
          </a:bodyPr>
          <a:lstStyle/>
          <a:p>
            <a:r>
              <a:rPr lang="en-GB" sz="3600"/>
              <a:t>This presentation will include;</a:t>
            </a:r>
          </a:p>
        </p:txBody>
      </p:sp>
      <p:graphicFrame>
        <p:nvGraphicFramePr>
          <p:cNvPr id="5" name="Content Placeholder 2">
            <a:extLst>
              <a:ext uri="{FF2B5EF4-FFF2-40B4-BE49-F238E27FC236}">
                <a16:creationId xmlns:a16="http://schemas.microsoft.com/office/drawing/2014/main" id="{D352BBB0-70AC-4CC8-B0D4-9A3206C150AF}"/>
              </a:ext>
            </a:extLst>
          </p:cNvPr>
          <p:cNvGraphicFramePr>
            <a:graphicFrameLocks noGrp="1"/>
          </p:cNvGraphicFramePr>
          <p:nvPr>
            <p:ph idx="1"/>
            <p:extLst>
              <p:ext uri="{D42A27DB-BD31-4B8C-83A1-F6EECF244321}">
                <p14:modId xmlns:p14="http://schemas.microsoft.com/office/powerpoint/2010/main" val="135972452"/>
              </p:ext>
            </p:extLst>
          </p:nvPr>
        </p:nvGraphicFramePr>
        <p:xfrm>
          <a:off x="6091238" y="642938"/>
          <a:ext cx="5457825"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36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77253-F5A8-5F4D-AD3E-4BA2480BD0B5}"/>
              </a:ext>
            </a:extLst>
          </p:cNvPr>
          <p:cNvSpPr>
            <a:spLocks noGrp="1"/>
          </p:cNvSpPr>
          <p:nvPr>
            <p:ph type="title"/>
          </p:nvPr>
        </p:nvSpPr>
        <p:spPr>
          <a:xfrm>
            <a:off x="821516" y="640263"/>
            <a:ext cx="6204984" cy="1344975"/>
          </a:xfrm>
          <a:solidFill>
            <a:srgbClr val="FE8E66"/>
          </a:solidFill>
        </p:spPr>
        <p:txBody>
          <a:bodyPr vert="horz" lIns="91440" tIns="45720" rIns="91440" bIns="45720" rtlCol="0" anchor="ctr">
            <a:normAutofit/>
          </a:bodyPr>
          <a:lstStyle/>
          <a:p>
            <a:r>
              <a:rPr lang="en-US" sz="4000" kern="1200">
                <a:solidFill>
                  <a:schemeClr val="tx1"/>
                </a:solidFill>
                <a:latin typeface="+mj-lt"/>
                <a:ea typeface="+mj-ea"/>
                <a:cs typeface="+mj-cs"/>
              </a:rPr>
              <a:t>GEOGRAPHICAL INFORMATION</a:t>
            </a:r>
          </a:p>
        </p:txBody>
      </p:sp>
      <p:pic>
        <p:nvPicPr>
          <p:cNvPr id="6" name="Content Placeholder 5">
            <a:extLst>
              <a:ext uri="{FF2B5EF4-FFF2-40B4-BE49-F238E27FC236}">
                <a16:creationId xmlns:a16="http://schemas.microsoft.com/office/drawing/2014/main" id="{D4CC5DC3-00A1-5A49-9787-7D7E6899F0E3}"/>
              </a:ext>
            </a:extLst>
          </p:cNvPr>
          <p:cNvPicPr>
            <a:picLocks noGrp="1" noChangeAspect="1"/>
          </p:cNvPicPr>
          <p:nvPr>
            <p:ph idx="1"/>
          </p:nvPr>
        </p:nvPicPr>
        <p:blipFill rotWithShape="1">
          <a:blip r:embed="rId2"/>
          <a:srcRect r="3563" b="-5"/>
          <a:stretch/>
        </p:blipFill>
        <p:spPr>
          <a:xfrm>
            <a:off x="7829551" y="2330867"/>
            <a:ext cx="4042410" cy="1863093"/>
          </a:xfrm>
          <a:prstGeom prst="rect">
            <a:avLst/>
          </a:prstGeom>
        </p:spPr>
      </p:pic>
      <p:sp>
        <p:nvSpPr>
          <p:cNvPr id="8" name="TextBox 7">
            <a:extLst>
              <a:ext uri="{FF2B5EF4-FFF2-40B4-BE49-F238E27FC236}">
                <a16:creationId xmlns:a16="http://schemas.microsoft.com/office/drawing/2014/main" id="{E0DBC1A1-1F71-BC48-9A02-F53EAF18D356}"/>
              </a:ext>
            </a:extLst>
          </p:cNvPr>
          <p:cNvSpPr txBox="1"/>
          <p:nvPr/>
        </p:nvSpPr>
        <p:spPr>
          <a:xfrm>
            <a:off x="821515" y="2121762"/>
            <a:ext cx="6204984" cy="362691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Saint Lucia is an Eastern Caribbean island nation with dramatically tapered mountains, the Pitons. Its coast is home to volcanic beaches, reef-diving sites and fishing villages, The capital, Castries, is a popular cruise port.</a:t>
            </a:r>
          </a:p>
        </p:txBody>
      </p:sp>
      <p:pic>
        <p:nvPicPr>
          <p:cNvPr id="11" name="Picture 10">
            <a:extLst>
              <a:ext uri="{FF2B5EF4-FFF2-40B4-BE49-F238E27FC236}">
                <a16:creationId xmlns:a16="http://schemas.microsoft.com/office/drawing/2014/main" id="{02B35AE1-7D30-AA42-8C3C-1FE2091A6476}"/>
              </a:ext>
            </a:extLst>
          </p:cNvPr>
          <p:cNvPicPr>
            <a:picLocks noChangeAspect="1"/>
          </p:cNvPicPr>
          <p:nvPr/>
        </p:nvPicPr>
        <p:blipFill rotWithShape="1">
          <a:blip r:embed="rId3"/>
          <a:srcRect t="13766" b="16666"/>
          <a:stretch/>
        </p:blipFill>
        <p:spPr>
          <a:xfrm>
            <a:off x="7829551" y="306910"/>
            <a:ext cx="4042409" cy="1863092"/>
          </a:xfrm>
          <a:prstGeom prst="rect">
            <a:avLst/>
          </a:prstGeom>
        </p:spPr>
      </p:pic>
      <p:pic>
        <p:nvPicPr>
          <p:cNvPr id="3" name="Picture 3">
            <a:extLst>
              <a:ext uri="{FF2B5EF4-FFF2-40B4-BE49-F238E27FC236}">
                <a16:creationId xmlns:a16="http://schemas.microsoft.com/office/drawing/2014/main" id="{2D144345-9F22-D945-8664-6DD949608D9F}"/>
              </a:ext>
            </a:extLst>
          </p:cNvPr>
          <p:cNvPicPr>
            <a:picLocks noChangeAspect="1"/>
          </p:cNvPicPr>
          <p:nvPr/>
        </p:nvPicPr>
        <p:blipFill rotWithShape="1">
          <a:blip r:embed="rId4">
            <a:extLst>
              <a:ext uri="{28A0092B-C50C-407E-A947-70E740481C1C}">
                <a14:useLocalDpi xmlns:a14="http://schemas.microsoft.com/office/drawing/2010/main" val="0"/>
              </a:ext>
            </a:extLst>
          </a:blip>
          <a:srcRect t="15907"/>
          <a:stretch/>
        </p:blipFill>
        <p:spPr>
          <a:xfrm>
            <a:off x="7812708" y="4354825"/>
            <a:ext cx="4042409" cy="1895153"/>
          </a:xfrm>
          <a:prstGeom prst="rect">
            <a:avLst/>
          </a:prstGeom>
        </p:spPr>
      </p:pic>
      <p:sp>
        <p:nvSpPr>
          <p:cNvPr id="7" name="TextBox 6">
            <a:extLst>
              <a:ext uri="{FF2B5EF4-FFF2-40B4-BE49-F238E27FC236}">
                <a16:creationId xmlns:a16="http://schemas.microsoft.com/office/drawing/2014/main" id="{D820E034-6144-5641-8CEE-E07221FB5D19}"/>
              </a:ext>
            </a:extLst>
          </p:cNvPr>
          <p:cNvSpPr txBox="1"/>
          <p:nvPr/>
        </p:nvSpPr>
        <p:spPr>
          <a:xfrm>
            <a:off x="821515" y="3626957"/>
            <a:ext cx="3234291" cy="369332"/>
          </a:xfrm>
          <a:prstGeom prst="rect">
            <a:avLst/>
          </a:prstGeom>
          <a:noFill/>
        </p:spPr>
        <p:txBody>
          <a:bodyPr wrap="square">
            <a:spAutoFit/>
          </a:bodyPr>
          <a:lstStyle/>
          <a:p>
            <a:pPr>
              <a:spcAft>
                <a:spcPts val="600"/>
              </a:spcAft>
            </a:pPr>
            <a:r>
              <a:rPr lang="en-US" b="1">
                <a:solidFill>
                  <a:srgbClr val="4A4A4A"/>
                </a:solidFill>
                <a:latin typeface="Arial Rounded MT Bold" panose="020F0704030504030204" pitchFamily="34" charset="77"/>
              </a:rPr>
              <a:t>POPULATION</a:t>
            </a:r>
            <a:r>
              <a:rPr lang="en-US" b="0">
                <a:solidFill>
                  <a:srgbClr val="4A4A4A"/>
                </a:solidFill>
                <a:latin typeface="Arial Rounded MT Bold" panose="020F0704030504030204" pitchFamily="34" charset="77"/>
              </a:rPr>
              <a:t>: 178,844 </a:t>
            </a:r>
            <a:endParaRPr lang="en-US">
              <a:latin typeface="Arial Rounded MT Bold" panose="020F0704030504030204" pitchFamily="34" charset="77"/>
            </a:endParaRPr>
          </a:p>
        </p:txBody>
      </p:sp>
      <p:sp>
        <p:nvSpPr>
          <p:cNvPr id="9" name="TextBox 8">
            <a:extLst>
              <a:ext uri="{FF2B5EF4-FFF2-40B4-BE49-F238E27FC236}">
                <a16:creationId xmlns:a16="http://schemas.microsoft.com/office/drawing/2014/main" id="{2D86026B-9D64-E441-870C-CE5310FEC0DF}"/>
              </a:ext>
            </a:extLst>
          </p:cNvPr>
          <p:cNvSpPr txBox="1"/>
          <p:nvPr/>
        </p:nvSpPr>
        <p:spPr>
          <a:xfrm>
            <a:off x="655944" y="4270970"/>
            <a:ext cx="6370555" cy="923330"/>
          </a:xfrm>
          <a:prstGeom prst="rect">
            <a:avLst/>
          </a:prstGeom>
          <a:noFill/>
        </p:spPr>
        <p:txBody>
          <a:bodyPr wrap="square">
            <a:spAutoFit/>
          </a:bodyPr>
          <a:lstStyle/>
          <a:p>
            <a:pPr>
              <a:spcAft>
                <a:spcPts val="600"/>
              </a:spcAft>
            </a:pPr>
            <a:r>
              <a:rPr lang="en-US">
                <a:solidFill>
                  <a:srgbClr val="4A4A4A"/>
                </a:solidFill>
                <a:latin typeface="Arial Rounded MT Bold" panose="020F0704030504030204" pitchFamily="34" charset="77"/>
              </a:rPr>
              <a:t>St Lucia</a:t>
            </a:r>
            <a:r>
              <a:rPr lang="en-GB">
                <a:solidFill>
                  <a:srgbClr val="4A4A4A"/>
                </a:solidFill>
                <a:latin typeface="Arial Rounded MT Bold" panose="020F0704030504030204" pitchFamily="34" charset="77"/>
              </a:rPr>
              <a:t> is</a:t>
            </a:r>
            <a:r>
              <a:rPr lang="en-US">
                <a:solidFill>
                  <a:srgbClr val="4A4A4A"/>
                </a:solidFill>
                <a:latin typeface="Arial Rounded MT Bold" panose="020F0704030504030204" pitchFamily="34" charset="77"/>
              </a:rPr>
              <a:t> a small island – 43 </a:t>
            </a:r>
            <a:r>
              <a:rPr lang="en-US" err="1">
                <a:solidFill>
                  <a:srgbClr val="4A4A4A"/>
                </a:solidFill>
                <a:latin typeface="Arial Rounded MT Bold" panose="020F0704030504030204" pitchFamily="34" charset="77"/>
              </a:rPr>
              <a:t>kilometres</a:t>
            </a:r>
            <a:r>
              <a:rPr lang="en-US">
                <a:solidFill>
                  <a:srgbClr val="4A4A4A"/>
                </a:solidFill>
                <a:latin typeface="Arial Rounded MT Bold" panose="020F0704030504030204" pitchFamily="34" charset="77"/>
              </a:rPr>
              <a:t> long and a maximum of 23 </a:t>
            </a:r>
            <a:r>
              <a:rPr lang="en-US" err="1">
                <a:solidFill>
                  <a:srgbClr val="4A4A4A"/>
                </a:solidFill>
                <a:latin typeface="Arial Rounded MT Bold" panose="020F0704030504030204" pitchFamily="34" charset="77"/>
              </a:rPr>
              <a:t>kilometres</a:t>
            </a:r>
            <a:r>
              <a:rPr lang="en-US">
                <a:solidFill>
                  <a:srgbClr val="4A4A4A"/>
                </a:solidFill>
                <a:latin typeface="Arial Rounded MT Bold" panose="020F0704030504030204" pitchFamily="34" charset="77"/>
              </a:rPr>
              <a:t> wide</a:t>
            </a:r>
            <a:r>
              <a:rPr lang="en-GB">
                <a:solidFill>
                  <a:srgbClr val="4A4A4A"/>
                </a:solidFill>
                <a:latin typeface="Arial Rounded MT Bold" panose="020F0704030504030204" pitchFamily="34" charset="77"/>
              </a:rPr>
              <a:t> </a:t>
            </a:r>
            <a:r>
              <a:rPr lang="en-US">
                <a:solidFill>
                  <a:srgbClr val="4A4A4A"/>
                </a:solidFill>
                <a:latin typeface="Arial Rounded MT Bold" panose="020F0704030504030204" pitchFamily="34" charset="77"/>
              </a:rPr>
              <a:t>but its landscape is </a:t>
            </a:r>
            <a:r>
              <a:rPr lang="en-GB">
                <a:solidFill>
                  <a:srgbClr val="4A4A4A"/>
                </a:solidFill>
                <a:latin typeface="Arial Rounded MT Bold" panose="020F0704030504030204" pitchFamily="34" charset="77"/>
              </a:rPr>
              <a:t> very </a:t>
            </a:r>
            <a:r>
              <a:rPr lang="en-US">
                <a:solidFill>
                  <a:srgbClr val="4A4A4A"/>
                </a:solidFill>
                <a:latin typeface="Arial Rounded MT Bold" panose="020F0704030504030204" pitchFamily="34" charset="77"/>
              </a:rPr>
              <a:t>varied</a:t>
            </a:r>
            <a:r>
              <a:rPr lang="en-GB">
                <a:solidFill>
                  <a:srgbClr val="4A4A4A"/>
                </a:solidFill>
                <a:latin typeface="Arial Rounded MT Bold" panose="020F0704030504030204" pitchFamily="34" charset="77"/>
              </a:rPr>
              <a:t>.</a:t>
            </a:r>
            <a:endParaRPr lang="en-US">
              <a:latin typeface="Arial Rounded MT Bold" panose="020F0704030504030204" pitchFamily="34" charset="77"/>
            </a:endParaRPr>
          </a:p>
        </p:txBody>
      </p:sp>
      <p:sp>
        <p:nvSpPr>
          <p:cNvPr id="4" name="TextBox 3">
            <a:extLst>
              <a:ext uri="{FF2B5EF4-FFF2-40B4-BE49-F238E27FC236}">
                <a16:creationId xmlns:a16="http://schemas.microsoft.com/office/drawing/2014/main" id="{668C97F4-CE90-A044-A570-F7B256A683E5}"/>
              </a:ext>
            </a:extLst>
          </p:cNvPr>
          <p:cNvSpPr txBox="1"/>
          <p:nvPr/>
        </p:nvSpPr>
        <p:spPr>
          <a:xfrm>
            <a:off x="3353039" y="5656536"/>
            <a:ext cx="3618392" cy="369332"/>
          </a:xfrm>
          <a:prstGeom prst="rect">
            <a:avLst/>
          </a:prstGeom>
          <a:noFill/>
        </p:spPr>
        <p:txBody>
          <a:bodyPr wrap="square" rtlCol="0">
            <a:spAutoFit/>
          </a:bodyPr>
          <a:lstStyle/>
          <a:p>
            <a:pPr algn="l"/>
            <a:r>
              <a:rPr lang="en-GB"/>
              <a:t>This is the flag of Saint Lucia —</a:t>
            </a:r>
            <a:r>
              <a:rPr lang="en-GB">
                <a:sym typeface="Wingdings" pitchFamily="2" charset="2"/>
              </a:rPr>
              <a:t></a:t>
            </a:r>
            <a:endParaRPr lang="en-US"/>
          </a:p>
        </p:txBody>
      </p:sp>
    </p:spTree>
    <p:extLst>
      <p:ext uri="{BB962C8B-B14F-4D97-AF65-F5344CB8AC3E}">
        <p14:creationId xmlns:p14="http://schemas.microsoft.com/office/powerpoint/2010/main" val="295260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43">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map&#10;&#10;Description generated with high confidence">
            <a:extLst>
              <a:ext uri="{FF2B5EF4-FFF2-40B4-BE49-F238E27FC236}">
                <a16:creationId xmlns:a16="http://schemas.microsoft.com/office/drawing/2014/main" id="{E310D578-EBF6-459D-BD65-8DEFE1067104}"/>
              </a:ext>
            </a:extLst>
          </p:cNvPr>
          <p:cNvPicPr>
            <a:picLocks noChangeAspect="1"/>
          </p:cNvPicPr>
          <p:nvPr/>
        </p:nvPicPr>
        <p:blipFill rotWithShape="1">
          <a:blip r:embed="rId2"/>
          <a:srcRect l="6482" r="21865"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6" name="Picture 9" descr="A close up of a mountain&#10;&#10;Description generated with high confidence">
            <a:extLst>
              <a:ext uri="{FF2B5EF4-FFF2-40B4-BE49-F238E27FC236}">
                <a16:creationId xmlns:a16="http://schemas.microsoft.com/office/drawing/2014/main" id="{F9B0D747-3FF6-4F4D-A9E6-1059EA5D181A}"/>
              </a:ext>
            </a:extLst>
          </p:cNvPr>
          <p:cNvPicPr>
            <a:picLocks noChangeAspect="1"/>
          </p:cNvPicPr>
          <p:nvPr/>
        </p:nvPicPr>
        <p:blipFill rotWithShape="1">
          <a:blip r:embed="rId3"/>
          <a:srcRect l="17040" r="2398"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5" name="Picture 5" descr="A group of people standing next to a body of water&#10;&#10;Description generated with high confidence">
            <a:extLst>
              <a:ext uri="{FF2B5EF4-FFF2-40B4-BE49-F238E27FC236}">
                <a16:creationId xmlns:a16="http://schemas.microsoft.com/office/drawing/2014/main" id="{E421C7DD-0C3B-4309-B98B-B6C1D42C2BB4}"/>
              </a:ext>
            </a:extLst>
          </p:cNvPr>
          <p:cNvPicPr>
            <a:picLocks noChangeAspect="1"/>
          </p:cNvPicPr>
          <p:nvPr/>
        </p:nvPicPr>
        <p:blipFill rotWithShape="1">
          <a:blip r:embed="rId4"/>
          <a:srcRect r="13717"/>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57" name="Freeform: Shape 45">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8" name="Freeform: Shape 47">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13C4D5-F014-448B-872D-287EAF8EA3E2}"/>
              </a:ext>
            </a:extLst>
          </p:cNvPr>
          <p:cNvSpPr>
            <a:spLocks noGrp="1"/>
          </p:cNvSpPr>
          <p:nvPr>
            <p:ph type="title"/>
          </p:nvPr>
        </p:nvSpPr>
        <p:spPr>
          <a:xfrm>
            <a:off x="448056" y="685800"/>
            <a:ext cx="4922338" cy="1325563"/>
          </a:xfrm>
        </p:spPr>
        <p:txBody>
          <a:bodyPr>
            <a:noAutofit/>
          </a:bodyPr>
          <a:lstStyle/>
          <a:p>
            <a:r>
              <a:rPr lang="en-GB" sz="6000">
                <a:latin typeface="Angsana New"/>
                <a:cs typeface="Calibri Light"/>
              </a:rPr>
              <a:t>History of St Lucia</a:t>
            </a:r>
            <a:endParaRPr lang="en-GB" sz="6000">
              <a:latin typeface="Angsana New"/>
            </a:endParaRPr>
          </a:p>
        </p:txBody>
      </p:sp>
      <p:sp>
        <p:nvSpPr>
          <p:cNvPr id="59" name="Rectangle 49">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1">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958E72D-7DA6-44B7-91A4-65A0F6920789}"/>
              </a:ext>
            </a:extLst>
          </p:cNvPr>
          <p:cNvSpPr>
            <a:spLocks noGrp="1"/>
          </p:cNvSpPr>
          <p:nvPr>
            <p:ph idx="1"/>
          </p:nvPr>
        </p:nvSpPr>
        <p:spPr>
          <a:xfrm>
            <a:off x="448056" y="2514600"/>
            <a:ext cx="4922338" cy="3666744"/>
          </a:xfrm>
        </p:spPr>
        <p:txBody>
          <a:bodyPr vert="horz" lIns="91440" tIns="45720" rIns="91440" bIns="45720" rtlCol="0" anchor="t">
            <a:normAutofit/>
          </a:bodyPr>
          <a:lstStyle/>
          <a:p>
            <a:r>
              <a:rPr lang="en-GB" sz="2000" dirty="0">
                <a:ea typeface="+mn-lt"/>
                <a:cs typeface="+mn-lt"/>
              </a:rPr>
              <a:t>Saint Lucia was first called “</a:t>
            </a:r>
            <a:r>
              <a:rPr lang="en-GB" sz="2000" dirty="0" err="1">
                <a:ea typeface="+mn-lt"/>
                <a:cs typeface="+mn-lt"/>
              </a:rPr>
              <a:t>Louanalao</a:t>
            </a:r>
            <a:r>
              <a:rPr lang="en-GB" sz="2000" dirty="0">
                <a:ea typeface="+mn-lt"/>
                <a:cs typeface="+mn-lt"/>
              </a:rPr>
              <a:t>”.</a:t>
            </a:r>
          </a:p>
          <a:p>
            <a:r>
              <a:rPr lang="en-GB" sz="2000" dirty="0">
                <a:ea typeface="+mn-lt"/>
                <a:cs typeface="+mn-lt"/>
              </a:rPr>
              <a:t>The French took control of the island in 1744, and by 1745, the island had a population of 3455.</a:t>
            </a:r>
          </a:p>
          <a:p>
            <a:r>
              <a:rPr lang="en-GB" sz="2000" dirty="0">
                <a:cs typeface="Calibri" panose="020F0502020204030204"/>
              </a:rPr>
              <a:t>After the French bought St Lucia in 1651, war broke out between the French and English, which lasted until 1814.</a:t>
            </a:r>
          </a:p>
        </p:txBody>
      </p:sp>
    </p:spTree>
    <p:extLst>
      <p:ext uri="{BB962C8B-B14F-4D97-AF65-F5344CB8AC3E}">
        <p14:creationId xmlns:p14="http://schemas.microsoft.com/office/powerpoint/2010/main" val="425783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52475-00CD-46AF-91E6-B31EB4D16356}"/>
              </a:ext>
            </a:extLst>
          </p:cNvPr>
          <p:cNvSpPr>
            <a:spLocks noGrp="1"/>
          </p:cNvSpPr>
          <p:nvPr>
            <p:ph type="title"/>
          </p:nvPr>
        </p:nvSpPr>
        <p:spPr>
          <a:xfrm>
            <a:off x="612648" y="1078992"/>
            <a:ext cx="6272784" cy="1545336"/>
          </a:xfrm>
        </p:spPr>
        <p:txBody>
          <a:bodyPr anchor="b">
            <a:normAutofit/>
          </a:bodyPr>
          <a:lstStyle/>
          <a:p>
            <a:r>
              <a:rPr lang="en-US" sz="5200" dirty="0">
                <a:cs typeface="Calibri Light"/>
              </a:rPr>
              <a:t>Iconic Landmarks of St Lucia</a:t>
            </a:r>
            <a:endParaRPr lang="en-US" sz="5200" dirty="0"/>
          </a:p>
        </p:txBody>
      </p:sp>
      <p:sp>
        <p:nvSpPr>
          <p:cNvPr id="31" name="Rectangle 30">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descr="A view of a mountain&#10;&#10;Description generated with very high confidence">
            <a:extLst>
              <a:ext uri="{FF2B5EF4-FFF2-40B4-BE49-F238E27FC236}">
                <a16:creationId xmlns:a16="http://schemas.microsoft.com/office/drawing/2014/main" id="{E015642F-9B6F-4D44-BE06-ED66C98A8F0D}"/>
              </a:ext>
            </a:extLst>
          </p:cNvPr>
          <p:cNvPicPr>
            <a:picLocks noChangeAspect="1"/>
          </p:cNvPicPr>
          <p:nvPr/>
        </p:nvPicPr>
        <p:blipFill rotWithShape="1">
          <a:blip r:embed="rId2"/>
          <a:srcRect t="17308" r="2" b="8014"/>
          <a:stretch/>
        </p:blipFill>
        <p:spPr>
          <a:xfrm>
            <a:off x="7684008" y="2306321"/>
            <a:ext cx="4507992" cy="2240280"/>
          </a:xfrm>
          <a:prstGeom prst="rect">
            <a:avLst/>
          </a:prstGeom>
        </p:spPr>
      </p:pic>
      <p:sp>
        <p:nvSpPr>
          <p:cNvPr id="33" name="Rectangle 32">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6DC73E6-254A-472C-9606-A5F8AF2668FA}"/>
              </a:ext>
            </a:extLst>
          </p:cNvPr>
          <p:cNvSpPr>
            <a:spLocks noGrp="1"/>
          </p:cNvSpPr>
          <p:nvPr>
            <p:ph idx="1"/>
          </p:nvPr>
        </p:nvSpPr>
        <p:spPr>
          <a:xfrm>
            <a:off x="612648" y="3355848"/>
            <a:ext cx="6272784" cy="2825496"/>
          </a:xfrm>
        </p:spPr>
        <p:txBody>
          <a:bodyPr vert="horz" lIns="91440" tIns="45720" rIns="91440" bIns="45720" rtlCol="0">
            <a:normAutofit/>
          </a:bodyPr>
          <a:lstStyle/>
          <a:p>
            <a:r>
              <a:rPr lang="en-US" sz="2200" dirty="0">
                <a:cs typeface="Calibri"/>
              </a:rPr>
              <a:t>Pigeon Isle</a:t>
            </a:r>
          </a:p>
          <a:p>
            <a:r>
              <a:rPr lang="en-US" sz="2200" dirty="0">
                <a:ea typeface="+mn-lt"/>
                <a:cs typeface="+mn-lt"/>
              </a:rPr>
              <a:t>Soufrière Volcano</a:t>
            </a:r>
          </a:p>
          <a:p>
            <a:r>
              <a:rPr lang="en-US" sz="2200" dirty="0">
                <a:cs typeface="Calibri"/>
              </a:rPr>
              <a:t>The Pitons</a:t>
            </a:r>
          </a:p>
          <a:p>
            <a:r>
              <a:rPr lang="en-US" sz="2200" dirty="0">
                <a:cs typeface="Calibri"/>
              </a:rPr>
              <a:t>Marigot Bay</a:t>
            </a:r>
          </a:p>
          <a:p>
            <a:endParaRPr lang="en-US" sz="2200">
              <a:cs typeface="Calibri"/>
            </a:endParaRPr>
          </a:p>
        </p:txBody>
      </p:sp>
      <p:pic>
        <p:nvPicPr>
          <p:cNvPr id="4" name="Picture 4" descr="A large body of water with a mountain in the background&#10;&#10;Description generated with very high confidence">
            <a:extLst>
              <a:ext uri="{FF2B5EF4-FFF2-40B4-BE49-F238E27FC236}">
                <a16:creationId xmlns:a16="http://schemas.microsoft.com/office/drawing/2014/main" id="{E5F0762C-2BFD-4F8D-980D-9BF19AED27AA}"/>
              </a:ext>
            </a:extLst>
          </p:cNvPr>
          <p:cNvPicPr>
            <a:picLocks noChangeAspect="1"/>
          </p:cNvPicPr>
          <p:nvPr/>
        </p:nvPicPr>
        <p:blipFill rotWithShape="1">
          <a:blip r:embed="rId3"/>
          <a:srcRect t="14331" b="11219"/>
          <a:stretch/>
        </p:blipFill>
        <p:spPr>
          <a:xfrm>
            <a:off x="7684008" y="4615180"/>
            <a:ext cx="4507992" cy="2240280"/>
          </a:xfrm>
          <a:prstGeom prst="rect">
            <a:avLst/>
          </a:prstGeom>
        </p:spPr>
      </p:pic>
      <p:pic>
        <p:nvPicPr>
          <p:cNvPr id="5" name="Picture 5" descr="An island in the middle of a body of water&#10;&#10;Description generated with very high confidence">
            <a:extLst>
              <a:ext uri="{FF2B5EF4-FFF2-40B4-BE49-F238E27FC236}">
                <a16:creationId xmlns:a16="http://schemas.microsoft.com/office/drawing/2014/main" id="{DE446AC6-C09D-4857-87FD-B7751855A2F2}"/>
              </a:ext>
            </a:extLst>
          </p:cNvPr>
          <p:cNvPicPr>
            <a:picLocks noChangeAspect="1"/>
          </p:cNvPicPr>
          <p:nvPr/>
        </p:nvPicPr>
        <p:blipFill rotWithShape="1">
          <a:blip r:embed="rId4"/>
          <a:srcRect t="609" r="-1" b="-1"/>
          <a:stretch/>
        </p:blipFill>
        <p:spPr>
          <a:xfrm>
            <a:off x="7684008" y="-15240"/>
            <a:ext cx="4507992" cy="2240280"/>
          </a:xfrm>
          <a:prstGeom prst="rect">
            <a:avLst/>
          </a:prstGeom>
        </p:spPr>
      </p:pic>
    </p:spTree>
    <p:extLst>
      <p:ext uri="{BB962C8B-B14F-4D97-AF65-F5344CB8AC3E}">
        <p14:creationId xmlns:p14="http://schemas.microsoft.com/office/powerpoint/2010/main" val="339588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group of baseball players standing on top of a grass covered field&#10;&#10;Description generated with high confidence">
            <a:extLst>
              <a:ext uri="{FF2B5EF4-FFF2-40B4-BE49-F238E27FC236}">
                <a16:creationId xmlns:a16="http://schemas.microsoft.com/office/drawing/2014/main" id="{8C579192-8B0C-4E74-93B1-093D1A21A11A}"/>
              </a:ext>
            </a:extLst>
          </p:cNvPr>
          <p:cNvPicPr>
            <a:picLocks noChangeAspect="1"/>
          </p:cNvPicPr>
          <p:nvPr/>
        </p:nvPicPr>
        <p:blipFill rotWithShape="1">
          <a:blip r:embed="rId2"/>
          <a:srcRect r="-1" b="4116"/>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Picture 5" descr="A baseball player swinging a bat at a ball&#10;&#10;Description generated with high confidence">
            <a:extLst>
              <a:ext uri="{FF2B5EF4-FFF2-40B4-BE49-F238E27FC236}">
                <a16:creationId xmlns:a16="http://schemas.microsoft.com/office/drawing/2014/main" id="{63F251B4-C6C5-469A-B67A-4C2BEFF77719}"/>
              </a:ext>
            </a:extLst>
          </p:cNvPr>
          <p:cNvPicPr>
            <a:picLocks noChangeAspect="1"/>
          </p:cNvPicPr>
          <p:nvPr/>
        </p:nvPicPr>
        <p:blipFill rotWithShape="1">
          <a:blip r:embed="rId3"/>
          <a:srcRect l="17911" r="3801"/>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2" name="Title 1">
            <a:extLst>
              <a:ext uri="{FF2B5EF4-FFF2-40B4-BE49-F238E27FC236}">
                <a16:creationId xmlns:a16="http://schemas.microsoft.com/office/drawing/2014/main" id="{4FAE8908-DE31-4096-8364-0E78066BB15A}"/>
              </a:ext>
            </a:extLst>
          </p:cNvPr>
          <p:cNvSpPr>
            <a:spLocks noGrp="1"/>
          </p:cNvSpPr>
          <p:nvPr>
            <p:ph type="title"/>
          </p:nvPr>
        </p:nvSpPr>
        <p:spPr>
          <a:xfrm>
            <a:off x="448056" y="681038"/>
            <a:ext cx="2804504" cy="1325563"/>
          </a:xfrm>
        </p:spPr>
        <p:txBody>
          <a:bodyPr anchor="ctr">
            <a:normAutofit/>
          </a:bodyPr>
          <a:lstStyle/>
          <a:p>
            <a:r>
              <a:rPr lang="en-GB" sz="2800">
                <a:cs typeface="Calibri Light"/>
              </a:rPr>
              <a:t>Languages and Sport</a:t>
            </a:r>
            <a:endParaRPr lang="en-US" sz="2800"/>
          </a:p>
        </p:txBody>
      </p:sp>
      <p:sp>
        <p:nvSpPr>
          <p:cNvPr id="3" name="Content Placeholder 2">
            <a:extLst>
              <a:ext uri="{FF2B5EF4-FFF2-40B4-BE49-F238E27FC236}">
                <a16:creationId xmlns:a16="http://schemas.microsoft.com/office/drawing/2014/main" id="{9B6BE2B9-1FE8-4427-BDFD-875BBC37945C}"/>
              </a:ext>
            </a:extLst>
          </p:cNvPr>
          <p:cNvSpPr>
            <a:spLocks noGrp="1"/>
          </p:cNvSpPr>
          <p:nvPr>
            <p:ph idx="1"/>
          </p:nvPr>
        </p:nvSpPr>
        <p:spPr>
          <a:xfrm>
            <a:off x="448056" y="2258171"/>
            <a:ext cx="2804504" cy="3918792"/>
          </a:xfrm>
        </p:spPr>
        <p:txBody>
          <a:bodyPr vert="horz" lIns="91440" tIns="45720" rIns="91440" bIns="45720" rtlCol="0" anchor="t">
            <a:normAutofit lnSpcReduction="10000"/>
          </a:bodyPr>
          <a:lstStyle/>
          <a:p>
            <a:r>
              <a:rPr lang="en-GB" sz="1400">
                <a:ea typeface="+mn-lt"/>
                <a:cs typeface="+mn-lt"/>
              </a:rPr>
              <a:t>The official language is English although they also speak French and different Indigenous languages.</a:t>
            </a:r>
          </a:p>
          <a:p>
            <a:r>
              <a:rPr lang="en-GB" sz="1400">
                <a:cs typeface="Calibri"/>
              </a:rPr>
              <a:t>Cricket and football are the most common sports.</a:t>
            </a:r>
          </a:p>
          <a:p>
            <a:r>
              <a:rPr lang="en-GB" sz="1400">
                <a:cs typeface="Calibri"/>
              </a:rPr>
              <a:t> In 2004 Daren Sammy made history as the first and only St Lucian to be called up to the West Indies cricket team. He then went on to win two T20 world cups as captain. </a:t>
            </a:r>
            <a:endParaRPr lang="en-GB"/>
          </a:p>
          <a:p>
            <a:r>
              <a:rPr lang="en-GB" sz="1400">
                <a:ea typeface="+mn-lt"/>
                <a:cs typeface="+mn-lt"/>
              </a:rPr>
              <a:t>Nadine George is another of St Lucia's leading cricketers. She was the first West Indies woman to hit a century in Test cricket and was eventually named captain of the West Indies team. </a:t>
            </a:r>
            <a:endParaRPr lang="en-GB" sz="1400">
              <a:cs typeface="Calibri"/>
            </a:endParaRPr>
          </a:p>
          <a:p>
            <a:endParaRPr lang="en-GB" sz="1400">
              <a:cs typeface="Calibri"/>
            </a:endParaRPr>
          </a:p>
        </p:txBody>
      </p:sp>
    </p:spTree>
    <p:extLst>
      <p:ext uri="{BB962C8B-B14F-4D97-AF65-F5344CB8AC3E}">
        <p14:creationId xmlns:p14="http://schemas.microsoft.com/office/powerpoint/2010/main" val="341814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plate of food&#10;&#10;Description generated with very high confidence">
            <a:extLst>
              <a:ext uri="{FF2B5EF4-FFF2-40B4-BE49-F238E27FC236}">
                <a16:creationId xmlns:a16="http://schemas.microsoft.com/office/drawing/2014/main" id="{D906E62B-FE2A-4338-BF3F-24839295FDEE}"/>
              </a:ext>
            </a:extLst>
          </p:cNvPr>
          <p:cNvPicPr>
            <a:picLocks noChangeAspect="1"/>
          </p:cNvPicPr>
          <p:nvPr/>
        </p:nvPicPr>
        <p:blipFill rotWithShape="1">
          <a:blip r:embed="rId2">
            <a:alphaModFix/>
          </a:blip>
          <a:srcRect l="15625" r="20043" b="1"/>
          <a:stretch/>
        </p:blipFill>
        <p:spPr>
          <a:xfrm>
            <a:off x="5797543" y="10"/>
            <a:ext cx="6394152" cy="6857990"/>
          </a:xfrm>
          <a:prstGeom prst="rect">
            <a:avLst/>
          </a:prstGeom>
        </p:spPr>
      </p:pic>
      <p:pic>
        <p:nvPicPr>
          <p:cNvPr id="25" name="Picture 2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DD5B22CF-EF18-4999-B1D3-AAB678E491C0}"/>
              </a:ext>
            </a:extLst>
          </p:cNvPr>
          <p:cNvSpPr>
            <a:spLocks noGrp="1"/>
          </p:cNvSpPr>
          <p:nvPr>
            <p:ph type="title"/>
          </p:nvPr>
        </p:nvSpPr>
        <p:spPr>
          <a:xfrm>
            <a:off x="804998" y="798445"/>
            <a:ext cx="4803636" cy="1311664"/>
          </a:xfrm>
        </p:spPr>
        <p:txBody>
          <a:bodyPr vert="horz" lIns="91440" tIns="45720" rIns="91440" bIns="45720" rtlCol="0">
            <a:normAutofit/>
          </a:bodyPr>
          <a:lstStyle/>
          <a:p>
            <a:r>
              <a:rPr lang="en-US">
                <a:solidFill>
                  <a:srgbClr val="000000"/>
                </a:solidFill>
              </a:rPr>
              <a:t>St Lucian Food</a:t>
            </a:r>
          </a:p>
        </p:txBody>
      </p:sp>
      <p:sp>
        <p:nvSpPr>
          <p:cNvPr id="3" name="Content Placeholder 2">
            <a:extLst>
              <a:ext uri="{FF2B5EF4-FFF2-40B4-BE49-F238E27FC236}">
                <a16:creationId xmlns:a16="http://schemas.microsoft.com/office/drawing/2014/main" id="{EB1DE6BC-CAAF-4CB5-9341-3523C7F6309A}"/>
              </a:ext>
            </a:extLst>
          </p:cNvPr>
          <p:cNvSpPr>
            <a:spLocks noGrp="1"/>
          </p:cNvSpPr>
          <p:nvPr>
            <p:ph idx="1"/>
          </p:nvPr>
        </p:nvSpPr>
        <p:spPr>
          <a:xfrm>
            <a:off x="804997" y="2272143"/>
            <a:ext cx="4706803" cy="3788830"/>
          </a:xfrm>
        </p:spPr>
        <p:txBody>
          <a:bodyPr vert="horz" lIns="91440" tIns="45720" rIns="91440" bIns="45720" rtlCol="0" anchor="ctr">
            <a:normAutofit/>
          </a:bodyPr>
          <a:lstStyle/>
          <a:p>
            <a:r>
              <a:rPr lang="en-US" sz="2000">
                <a:solidFill>
                  <a:srgbClr val="000000"/>
                </a:solidFill>
              </a:rPr>
              <a:t>St Lucian food is mostly a combination of British, French and Indian cuisine.</a:t>
            </a:r>
          </a:p>
          <a:p>
            <a:r>
              <a:rPr lang="en-US" sz="2000">
                <a:solidFill>
                  <a:srgbClr val="000000"/>
                </a:solidFill>
                <a:cs typeface="Calibri"/>
              </a:rPr>
              <a:t>It's national food is green bananas and salt fish, as you can see on the right.</a:t>
            </a:r>
          </a:p>
          <a:p>
            <a:endParaRPr lang="en-US" sz="2000">
              <a:solidFill>
                <a:srgbClr val="000000"/>
              </a:solidFill>
              <a:cs typeface="Calibri"/>
            </a:endParaRPr>
          </a:p>
          <a:p>
            <a:endParaRPr lang="en-US" sz="2000">
              <a:solidFill>
                <a:srgbClr val="000000"/>
              </a:solidFill>
              <a:cs typeface="Calibri"/>
            </a:endParaRPr>
          </a:p>
          <a:p>
            <a:pPr marL="0" indent="0">
              <a:buNone/>
            </a:pPr>
            <a:endParaRPr lang="en-US" sz="2000">
              <a:solidFill>
                <a:srgbClr val="000000"/>
              </a:solidFill>
              <a:cs typeface="Calibri"/>
            </a:endParaRPr>
          </a:p>
        </p:txBody>
      </p:sp>
    </p:spTree>
    <p:extLst>
      <p:ext uri="{BB962C8B-B14F-4D97-AF65-F5344CB8AC3E}">
        <p14:creationId xmlns:p14="http://schemas.microsoft.com/office/powerpoint/2010/main" val="405948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posing for the camera&#10;&#10;Description generated with very high confidence">
            <a:extLst>
              <a:ext uri="{FF2B5EF4-FFF2-40B4-BE49-F238E27FC236}">
                <a16:creationId xmlns:a16="http://schemas.microsoft.com/office/drawing/2014/main" id="{38B79BBB-4B34-4647-B4FB-4E2D5D95002F}"/>
              </a:ext>
            </a:extLst>
          </p:cNvPr>
          <p:cNvPicPr>
            <a:picLocks noChangeAspect="1"/>
          </p:cNvPicPr>
          <p:nvPr/>
        </p:nvPicPr>
        <p:blipFill rotWithShape="1">
          <a:blip r:embed="rId2"/>
          <a:srcRect l="3507" t="14477" r="1" b="9184"/>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C3D8B-A69A-404C-B863-EA1A17DBA2DA}"/>
              </a:ext>
            </a:extLst>
          </p:cNvPr>
          <p:cNvSpPr>
            <a:spLocks noGrp="1"/>
          </p:cNvSpPr>
          <p:nvPr>
            <p:ph type="title"/>
          </p:nvPr>
        </p:nvSpPr>
        <p:spPr>
          <a:xfrm>
            <a:off x="371094" y="1161288"/>
            <a:ext cx="3438144" cy="1124712"/>
          </a:xfrm>
        </p:spPr>
        <p:txBody>
          <a:bodyPr anchor="b">
            <a:normAutofit/>
          </a:bodyPr>
          <a:lstStyle/>
          <a:p>
            <a:r>
              <a:rPr lang="en-GB" sz="2800">
                <a:cs typeface="Calibri Light"/>
              </a:rPr>
              <a:t>Music</a:t>
            </a:r>
            <a:endParaRPr lang="en-GB"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9A08D15-5D41-42AC-B2A1-411A1555AC59}"/>
              </a:ext>
            </a:extLst>
          </p:cNvPr>
          <p:cNvSpPr>
            <a:spLocks noGrp="1"/>
          </p:cNvSpPr>
          <p:nvPr>
            <p:ph idx="1"/>
          </p:nvPr>
        </p:nvSpPr>
        <p:spPr>
          <a:xfrm>
            <a:off x="371094" y="2718054"/>
            <a:ext cx="3438906" cy="3207258"/>
          </a:xfrm>
        </p:spPr>
        <p:txBody>
          <a:bodyPr vert="horz" lIns="91440" tIns="45720" rIns="91440" bIns="45720" rtlCol="0" anchor="t">
            <a:normAutofit/>
          </a:bodyPr>
          <a:lstStyle/>
          <a:p>
            <a:r>
              <a:rPr lang="en-US" sz="1700">
                <a:cs typeface="Calibri"/>
              </a:rPr>
              <a:t>The music in St </a:t>
            </a:r>
            <a:r>
              <a:rPr lang="en-US" sz="1700" err="1">
                <a:cs typeface="Calibri"/>
              </a:rPr>
              <a:t>lucia</a:t>
            </a:r>
            <a:r>
              <a:rPr lang="en-US" sz="1700">
                <a:cs typeface="Calibri"/>
              </a:rPr>
              <a:t> is mainly inspired by African traditional music.</a:t>
            </a:r>
          </a:p>
          <a:p>
            <a:r>
              <a:rPr lang="en-US" sz="1700">
                <a:cs typeface="Calibri"/>
              </a:rPr>
              <a:t>They play instruments such as the </a:t>
            </a:r>
            <a:r>
              <a:rPr lang="en-US" sz="1700" err="1">
                <a:ea typeface="+mn-lt"/>
                <a:cs typeface="+mn-lt"/>
              </a:rPr>
              <a:t>cuatro</a:t>
            </a:r>
            <a:r>
              <a:rPr lang="en-US" sz="1700">
                <a:ea typeface="+mn-lt"/>
                <a:cs typeface="+mn-lt"/>
              </a:rPr>
              <a:t> and a four stringed banjo called the bwa </a:t>
            </a:r>
            <a:r>
              <a:rPr lang="en-US" sz="1700" err="1">
                <a:ea typeface="+mn-lt"/>
                <a:cs typeface="+mn-lt"/>
              </a:rPr>
              <a:t>poye</a:t>
            </a:r>
            <a:r>
              <a:rPr lang="en-US" sz="1700">
                <a:ea typeface="+mn-lt"/>
                <a:cs typeface="+mn-lt"/>
              </a:rPr>
              <a:t>. </a:t>
            </a:r>
            <a:endParaRPr lang="en-US" sz="1700">
              <a:cs typeface="Calibri"/>
            </a:endParaRPr>
          </a:p>
        </p:txBody>
      </p:sp>
    </p:spTree>
    <p:extLst>
      <p:ext uri="{BB962C8B-B14F-4D97-AF65-F5344CB8AC3E}">
        <p14:creationId xmlns:p14="http://schemas.microsoft.com/office/powerpoint/2010/main" val="189226074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7E138-4C7F-4E3D-B2E9-49592EDD99FF}"/>
              </a:ext>
            </a:extLst>
          </p:cNvPr>
          <p:cNvSpPr>
            <a:spLocks noGrp="1"/>
          </p:cNvSpPr>
          <p:nvPr>
            <p:ph type="title"/>
          </p:nvPr>
        </p:nvSpPr>
        <p:spPr>
          <a:xfrm>
            <a:off x="640079" y="2053641"/>
            <a:ext cx="3669161" cy="2760098"/>
          </a:xfrm>
        </p:spPr>
        <p:txBody>
          <a:bodyPr>
            <a:normAutofit/>
          </a:bodyPr>
          <a:lstStyle/>
          <a:p>
            <a:r>
              <a:rPr lang="en-GB" dirty="0">
                <a:solidFill>
                  <a:srgbClr val="FFFFFF"/>
                </a:solidFill>
              </a:rPr>
              <a:t>Tourist Information</a:t>
            </a:r>
          </a:p>
        </p:txBody>
      </p:sp>
      <p:sp>
        <p:nvSpPr>
          <p:cNvPr id="3" name="Content Placeholder 2">
            <a:extLst>
              <a:ext uri="{FF2B5EF4-FFF2-40B4-BE49-F238E27FC236}">
                <a16:creationId xmlns:a16="http://schemas.microsoft.com/office/drawing/2014/main" id="{F4CC15B2-1574-47B4-BFD8-1FFA00419612}"/>
              </a:ext>
            </a:extLst>
          </p:cNvPr>
          <p:cNvSpPr>
            <a:spLocks noGrp="1"/>
          </p:cNvSpPr>
          <p:nvPr>
            <p:ph idx="1"/>
          </p:nvPr>
        </p:nvSpPr>
        <p:spPr>
          <a:xfrm>
            <a:off x="6090574" y="801866"/>
            <a:ext cx="5306084" cy="5230634"/>
          </a:xfrm>
        </p:spPr>
        <p:txBody>
          <a:bodyPr vert="horz" lIns="91440" tIns="45720" rIns="91440" bIns="45720" rtlCol="0" anchor="ctr">
            <a:normAutofit/>
          </a:bodyPr>
          <a:lstStyle/>
          <a:p>
            <a:pPr marL="0" indent="0">
              <a:buNone/>
            </a:pPr>
            <a:r>
              <a:rPr lang="en-GB" sz="3200" dirty="0">
                <a:solidFill>
                  <a:srgbClr val="000000"/>
                </a:solidFill>
              </a:rPr>
              <a:t>When you are in St Lucia there are loads of things to do, such as:</a:t>
            </a:r>
          </a:p>
          <a:p>
            <a:r>
              <a:rPr lang="en-GB" sz="3200" dirty="0">
                <a:solidFill>
                  <a:srgbClr val="000000"/>
                </a:solidFill>
              </a:rPr>
              <a:t>Visit the Gros Islet street party</a:t>
            </a:r>
          </a:p>
          <a:p>
            <a:r>
              <a:rPr lang="en-GB" sz="3200" dirty="0">
                <a:solidFill>
                  <a:srgbClr val="000000"/>
                </a:solidFill>
              </a:rPr>
              <a:t>Visit the sulphur springs </a:t>
            </a:r>
          </a:p>
        </p:txBody>
      </p:sp>
    </p:spTree>
    <p:extLst>
      <p:ext uri="{BB962C8B-B14F-4D97-AF65-F5344CB8AC3E}">
        <p14:creationId xmlns:p14="http://schemas.microsoft.com/office/powerpoint/2010/main" val="30912258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Angsana New</vt:lpstr>
      <vt:lpstr>Arial</vt:lpstr>
      <vt:lpstr>Arial Rounded MT Bold</vt:lpstr>
      <vt:lpstr>Calibri</vt:lpstr>
      <vt:lpstr>Calibri Light</vt:lpstr>
      <vt:lpstr>Wingdings</vt:lpstr>
      <vt:lpstr>Office Theme</vt:lpstr>
      <vt:lpstr>St Lucia</vt:lpstr>
      <vt:lpstr>This presentation will include;</vt:lpstr>
      <vt:lpstr>GEOGRAPHICAL INFORMATION</vt:lpstr>
      <vt:lpstr>History of St Lucia</vt:lpstr>
      <vt:lpstr>Iconic Landmarks of St Lucia</vt:lpstr>
      <vt:lpstr>Languages and Sport</vt:lpstr>
      <vt:lpstr>St Lucian Food</vt:lpstr>
      <vt:lpstr>Music</vt:lpstr>
      <vt:lpstr>Tourist Information</vt:lpstr>
      <vt:lpstr>Gros islet street party</vt:lpstr>
      <vt:lpstr>Sulphur Springs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Lucia</dc:title>
  <dc:creator>Matthew Ross</dc:creator>
  <cp:lastModifiedBy>Robyn Farquhar</cp:lastModifiedBy>
  <cp:revision>50</cp:revision>
  <dcterms:created xsi:type="dcterms:W3CDTF">2020-05-25T13:11:58Z</dcterms:created>
  <dcterms:modified xsi:type="dcterms:W3CDTF">2020-06-01T14:06:32Z</dcterms:modified>
</cp:coreProperties>
</file>