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7" r:id="rId1"/>
  </p:sldMasterIdLst>
  <p:sldIdLst>
    <p:sldId id="256" r:id="rId2"/>
    <p:sldId id="264" r:id="rId3"/>
    <p:sldId id="257" r:id="rId4"/>
    <p:sldId id="258" r:id="rId5"/>
    <p:sldId id="262" r:id="rId6"/>
    <p:sldId id="261" r:id="rId7"/>
    <p:sldId id="265" r:id="rId8"/>
    <p:sldId id="260" r:id="rId9"/>
    <p:sldId id="263" r:id="rId10"/>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E1A06-8754-4870-9E44-E39BADAD98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27F020-BBC3-49BB-91C2-5B2CBD64B3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7C0C22-EBDA-4130-87AE-CB28BC19B077}"/>
              </a:ext>
            </a:extLst>
          </p:cNvPr>
          <p:cNvSpPr>
            <a:spLocks noGrp="1"/>
          </p:cNvSpPr>
          <p:nvPr>
            <p:ph type="dt" sz="half" idx="10"/>
          </p:nvPr>
        </p:nvSpPr>
        <p:spPr/>
        <p:txBody>
          <a:bodyPr/>
          <a:lstStyle/>
          <a:p>
            <a:fld id="{82EDB8D0-98ED-4B86-9D5F-E61ADC70144D}" type="datetimeFigureOut">
              <a:rPr lang="en-US" smtClean="0"/>
              <a:t>5/27/20</a:t>
            </a:fld>
            <a:endParaRPr lang="en-US"/>
          </a:p>
        </p:txBody>
      </p:sp>
      <p:sp>
        <p:nvSpPr>
          <p:cNvPr id="5" name="Footer Placeholder 4">
            <a:extLst>
              <a:ext uri="{FF2B5EF4-FFF2-40B4-BE49-F238E27FC236}">
                <a16:creationId xmlns:a16="http://schemas.microsoft.com/office/drawing/2014/main" id="{E2A419A8-07CA-4A4C-AEC2-C40D4D50AF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FA7B86-E610-42EA-B4DC-C2F447785273}"/>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8A7BA06D-B3FF-4E91-8639-B4569AE3AA23}"/>
              </a:ext>
            </a:extLst>
          </p:cNvPr>
          <p:cNvSpPr/>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Arc 7">
            <a:extLst>
              <a:ext uri="{FF2B5EF4-FFF2-40B4-BE49-F238E27FC236}">
                <a16:creationId xmlns:a16="http://schemas.microsoft.com/office/drawing/2014/main" id="{2B30C86D-5A07-48BC-9C9D-6F9A2DB1E9E1}"/>
              </a:ext>
            </a:extLst>
          </p:cNvPr>
          <p:cNvSpPr/>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2120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6E5D1-6D19-4E7F-9B4E-42326B7716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D2A06C-F91A-4ADC-9CD2-61F0A4D7EE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43AA9A-2280-4F63-8B3D-20742AE6901F}"/>
              </a:ext>
            </a:extLst>
          </p:cNvPr>
          <p:cNvSpPr>
            <a:spLocks noGrp="1"/>
          </p:cNvSpPr>
          <p:nvPr>
            <p:ph type="dt" sz="half" idx="10"/>
          </p:nvPr>
        </p:nvSpPr>
        <p:spPr/>
        <p:txBody>
          <a:bodyPr/>
          <a:lstStyle/>
          <a:p>
            <a:fld id="{82EDB8D0-98ED-4B86-9D5F-E61ADC70144D}" type="datetimeFigureOut">
              <a:rPr lang="en-US" smtClean="0"/>
              <a:t>5/27/20</a:t>
            </a:fld>
            <a:endParaRPr lang="en-US"/>
          </a:p>
        </p:txBody>
      </p:sp>
      <p:sp>
        <p:nvSpPr>
          <p:cNvPr id="5" name="Footer Placeholder 4">
            <a:extLst>
              <a:ext uri="{FF2B5EF4-FFF2-40B4-BE49-F238E27FC236}">
                <a16:creationId xmlns:a16="http://schemas.microsoft.com/office/drawing/2014/main" id="{E40D986B-E58E-43B6-8A80-FFA9D8F748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140D36-2E71-4F27-967F-7A3E4C6EE197}"/>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C1609904-5327-4D2C-A445-B270A00F3B5F}"/>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30FC7BEC-08C5-4D95-9C84-B48BC8AD1C94}"/>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27934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1FEA3D-0C7F-45CD-B6A0-942F707B363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8B8A12-BCE6-4D03-A637-1DEC8924BE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749755-9FF4-428A-AEB7-1A6477466741}"/>
              </a:ext>
            </a:extLst>
          </p:cNvPr>
          <p:cNvSpPr>
            <a:spLocks noGrp="1"/>
          </p:cNvSpPr>
          <p:nvPr>
            <p:ph type="dt" sz="half" idx="10"/>
          </p:nvPr>
        </p:nvSpPr>
        <p:spPr/>
        <p:txBody>
          <a:bodyPr/>
          <a:lstStyle/>
          <a:p>
            <a:fld id="{82EDB8D0-98ED-4B86-9D5F-E61ADC70144D}" type="datetimeFigureOut">
              <a:rPr lang="en-US" smtClean="0"/>
              <a:t>5/27/20</a:t>
            </a:fld>
            <a:endParaRPr lang="en-US"/>
          </a:p>
        </p:txBody>
      </p:sp>
      <p:sp>
        <p:nvSpPr>
          <p:cNvPr id="5" name="Footer Placeholder 4">
            <a:extLst>
              <a:ext uri="{FF2B5EF4-FFF2-40B4-BE49-F238E27FC236}">
                <a16:creationId xmlns:a16="http://schemas.microsoft.com/office/drawing/2014/main" id="{A5141836-11E2-49FD-877D-53B74514A9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D24C42-4B05-4EEF-BE14-29041EC9C0E5}"/>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5BADDEB1-F604-408B-B02A-A2814606E6AF}"/>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D8DF7987-332F-4D6C-81C3-990F39C76C96}"/>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1026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838200" y="1825625"/>
            <a:ext cx="105156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E82FA1-02B7-467E-9F16-D178149407C5}"/>
              </a:ext>
            </a:extLst>
          </p:cNvPr>
          <p:cNvSpPr>
            <a:spLocks noGrp="1"/>
          </p:cNvSpPr>
          <p:nvPr>
            <p:ph type="dt" sz="half" idx="10"/>
          </p:nvPr>
        </p:nvSpPr>
        <p:spPr/>
        <p:txBody>
          <a:bodyPr/>
          <a:lstStyle/>
          <a:p>
            <a:fld id="{82EDB8D0-98ED-4B86-9D5F-E61ADC70144D}" type="datetimeFigureOut">
              <a:rPr lang="en-US" smtClean="0"/>
              <a:t>5/27/20</a:t>
            </a:fld>
            <a:endParaRPr lang="en-US"/>
          </a:p>
        </p:txBody>
      </p:sp>
      <p:sp>
        <p:nvSpPr>
          <p:cNvPr id="5" name="Footer Placeholder 4">
            <a:extLst>
              <a:ext uri="{FF2B5EF4-FFF2-40B4-BE49-F238E27FC236}">
                <a16:creationId xmlns:a16="http://schemas.microsoft.com/office/drawing/2014/main" id="{6D389247-FB8A-4494-859B-B3754B02A5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CA5B62-3338-46A5-B381-A63B88CB0DDA}"/>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23DA7759-3209-4FE2-96D1-4EEDD81E9EA0}"/>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41460DAD-8769-4C9F-9C8C-BB0443909D76}"/>
              </a:ext>
            </a:extLst>
          </p:cNvPr>
          <p:cNvSpPr/>
          <p:nvPr/>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3336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C0001-5D76-45A0-A9F4-7172BDDD5D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E1462C4-0E4B-4DB7-A8BF-FE55142760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A5F313-1240-47AE-A026-7F349292B5CA}"/>
              </a:ext>
            </a:extLst>
          </p:cNvPr>
          <p:cNvSpPr>
            <a:spLocks noGrp="1"/>
          </p:cNvSpPr>
          <p:nvPr>
            <p:ph type="dt" sz="half" idx="10"/>
          </p:nvPr>
        </p:nvSpPr>
        <p:spPr/>
        <p:txBody>
          <a:bodyPr/>
          <a:lstStyle/>
          <a:p>
            <a:fld id="{82EDB8D0-98ED-4B86-9D5F-E61ADC70144D}" type="datetimeFigureOut">
              <a:rPr lang="en-US" smtClean="0"/>
              <a:t>5/27/20</a:t>
            </a:fld>
            <a:endParaRPr lang="en-US"/>
          </a:p>
        </p:txBody>
      </p:sp>
      <p:sp>
        <p:nvSpPr>
          <p:cNvPr id="5" name="Footer Placeholder 4">
            <a:extLst>
              <a:ext uri="{FF2B5EF4-FFF2-40B4-BE49-F238E27FC236}">
                <a16:creationId xmlns:a16="http://schemas.microsoft.com/office/drawing/2014/main" id="{22448158-6132-4335-B8E1-F6A8963837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94C5B6-1598-48B4-9B3A-3078FDBE90B7}"/>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9" name="Freeform: Shape 8">
            <a:extLst>
              <a:ext uri="{FF2B5EF4-FFF2-40B4-BE49-F238E27FC236}">
                <a16:creationId xmlns:a16="http://schemas.microsoft.com/office/drawing/2014/main" id="{FEDBDD32-D3EE-4848-A112-BA814D4631CD}"/>
              </a:ext>
            </a:extLst>
          </p:cNvPr>
          <p:cNvSpPr/>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Arc 9">
            <a:extLst>
              <a:ext uri="{FF2B5EF4-FFF2-40B4-BE49-F238E27FC236}">
                <a16:creationId xmlns:a16="http://schemas.microsoft.com/office/drawing/2014/main" id="{61350361-843C-49D0-BD6A-ECDBA3842BA0}"/>
              </a:ext>
            </a:extLst>
          </p:cNvPr>
          <p:cNvSpPr/>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0911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FD05-2CB2-4A7E-89E7-57615BA82B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9532B8-D460-476D-816F-725E8D96C0A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F7120F-70AF-4ED5-B364-3AA55C6B44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D8B65F-F709-469F-9961-4D01896CAA12}"/>
              </a:ext>
            </a:extLst>
          </p:cNvPr>
          <p:cNvSpPr>
            <a:spLocks noGrp="1"/>
          </p:cNvSpPr>
          <p:nvPr>
            <p:ph type="dt" sz="half" idx="10"/>
          </p:nvPr>
        </p:nvSpPr>
        <p:spPr/>
        <p:txBody>
          <a:bodyPr/>
          <a:lstStyle/>
          <a:p>
            <a:fld id="{82EDB8D0-98ED-4B86-9D5F-E61ADC70144D}" type="datetimeFigureOut">
              <a:rPr lang="en-US" smtClean="0"/>
              <a:t>5/27/20</a:t>
            </a:fld>
            <a:endParaRPr lang="en-US"/>
          </a:p>
        </p:txBody>
      </p:sp>
      <p:sp>
        <p:nvSpPr>
          <p:cNvPr id="6" name="Footer Placeholder 5">
            <a:extLst>
              <a:ext uri="{FF2B5EF4-FFF2-40B4-BE49-F238E27FC236}">
                <a16:creationId xmlns:a16="http://schemas.microsoft.com/office/drawing/2014/main" id="{B781C6BC-B23D-48BC-AD44-654DDB8D01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00D60B-86A1-479D-BCE8-06D2C3DBC94E}"/>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id="{B4EC5136-99DA-40B5-8F79-5C3A56D38BA1}"/>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4F8FB775-26C4-41BA-837C-4478D48D215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9590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2983E-E761-4429-9203-7FE8B2DB67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21E9B7-62BE-49BA-AC6B-55250D6627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41A3FD-B90A-4C31-BD6B-581F9E2E0E5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0D1D55-B722-4968-B171-AF3B462DDA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1085A8-02C2-4E7F-935E-5AEECBAD19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8A5018-8A77-40E8-B159-4894ECF228B1}"/>
              </a:ext>
            </a:extLst>
          </p:cNvPr>
          <p:cNvSpPr>
            <a:spLocks noGrp="1"/>
          </p:cNvSpPr>
          <p:nvPr>
            <p:ph type="dt" sz="half" idx="10"/>
          </p:nvPr>
        </p:nvSpPr>
        <p:spPr/>
        <p:txBody>
          <a:bodyPr/>
          <a:lstStyle/>
          <a:p>
            <a:fld id="{82EDB8D0-98ED-4B86-9D5F-E61ADC70144D}" type="datetimeFigureOut">
              <a:rPr lang="en-US" smtClean="0"/>
              <a:t>5/27/20</a:t>
            </a:fld>
            <a:endParaRPr lang="en-US"/>
          </a:p>
        </p:txBody>
      </p:sp>
      <p:sp>
        <p:nvSpPr>
          <p:cNvPr id="8" name="Footer Placeholder 7">
            <a:extLst>
              <a:ext uri="{FF2B5EF4-FFF2-40B4-BE49-F238E27FC236}">
                <a16:creationId xmlns:a16="http://schemas.microsoft.com/office/drawing/2014/main" id="{8AD79441-8908-4461-9FDD-BCE6388370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D29F7D-B101-4950-A2C0-F350FB26D45F}"/>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10" name="Freeform: Shape 9">
            <a:extLst>
              <a:ext uri="{FF2B5EF4-FFF2-40B4-BE49-F238E27FC236}">
                <a16:creationId xmlns:a16="http://schemas.microsoft.com/office/drawing/2014/main" id="{862D7398-9A79-4B24-9C7D-F0DEED57C70B}"/>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C07F28CD-1873-4E36-A064-2D25E0A8501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4571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4D3190-B78C-42F1-9D62-F523886BBE51}"/>
              </a:ext>
            </a:extLst>
          </p:cNvPr>
          <p:cNvSpPr>
            <a:spLocks noGrp="1"/>
          </p:cNvSpPr>
          <p:nvPr>
            <p:ph type="dt" sz="half" idx="10"/>
          </p:nvPr>
        </p:nvSpPr>
        <p:spPr/>
        <p:txBody>
          <a:bodyPr/>
          <a:lstStyle/>
          <a:p>
            <a:fld id="{82EDB8D0-98ED-4B86-9D5F-E61ADC70144D}" type="datetimeFigureOut">
              <a:rPr lang="en-US" smtClean="0"/>
              <a:t>5/27/20</a:t>
            </a:fld>
            <a:endParaRPr lang="en-US"/>
          </a:p>
        </p:txBody>
      </p:sp>
      <p:sp>
        <p:nvSpPr>
          <p:cNvPr id="4" name="Footer Placeholder 3">
            <a:extLst>
              <a:ext uri="{FF2B5EF4-FFF2-40B4-BE49-F238E27FC236}">
                <a16:creationId xmlns:a16="http://schemas.microsoft.com/office/drawing/2014/main" id="{EA381C40-F9FC-4D58-8508-F0632DF5A0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01CBCC-4CC2-49BD-B155-01E0F4D798BE}"/>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6" name="Freeform: Shape 5">
            <a:extLst>
              <a:ext uri="{FF2B5EF4-FFF2-40B4-BE49-F238E27FC236}">
                <a16:creationId xmlns:a16="http://schemas.microsoft.com/office/drawing/2014/main" id="{DC13EF9C-0B5A-4364-91AA-E5DD5B536E54}"/>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8F674475-6327-490A-BD7F-084F5C07F2E4}"/>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31334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024287-C9B9-48AC-8E4D-A282DE2F44F5}"/>
              </a:ext>
            </a:extLst>
          </p:cNvPr>
          <p:cNvSpPr>
            <a:spLocks noGrp="1"/>
          </p:cNvSpPr>
          <p:nvPr>
            <p:ph type="dt" sz="half" idx="10"/>
          </p:nvPr>
        </p:nvSpPr>
        <p:spPr/>
        <p:txBody>
          <a:bodyPr/>
          <a:lstStyle/>
          <a:p>
            <a:fld id="{82EDB8D0-98ED-4B86-9D5F-E61ADC70144D}" type="datetimeFigureOut">
              <a:rPr lang="en-US" smtClean="0"/>
              <a:t>5/27/20</a:t>
            </a:fld>
            <a:endParaRPr lang="en-US"/>
          </a:p>
        </p:txBody>
      </p:sp>
      <p:sp>
        <p:nvSpPr>
          <p:cNvPr id="3" name="Footer Placeholder 2">
            <a:extLst>
              <a:ext uri="{FF2B5EF4-FFF2-40B4-BE49-F238E27FC236}">
                <a16:creationId xmlns:a16="http://schemas.microsoft.com/office/drawing/2014/main" id="{2D34C9A2-75A7-4164-B3B8-E6A9D60BA0B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BE73CE-2859-4D49-A9EC-26AF3FBDF6A3}"/>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5" name="Freeform: Shape 4">
            <a:extLst>
              <a:ext uri="{FF2B5EF4-FFF2-40B4-BE49-F238E27FC236}">
                <a16:creationId xmlns:a16="http://schemas.microsoft.com/office/drawing/2014/main" id="{AA5ED585-FEBB-4DAD-84C0-97BEE6C360C3}"/>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EF6AC352-A720-4DB3-87CA-A33B0607CA2F}"/>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8665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FC812-4DB6-4F98-9404-29C191D3BA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2F0855E-0CD6-47DD-B648-4C84C783D7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50082B-17D7-4D61-8AEB-81517D85D2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70783-FF31-4C4E-9196-EB169B209747}"/>
              </a:ext>
            </a:extLst>
          </p:cNvPr>
          <p:cNvSpPr>
            <a:spLocks noGrp="1"/>
          </p:cNvSpPr>
          <p:nvPr>
            <p:ph type="dt" sz="half" idx="10"/>
          </p:nvPr>
        </p:nvSpPr>
        <p:spPr/>
        <p:txBody>
          <a:bodyPr/>
          <a:lstStyle/>
          <a:p>
            <a:fld id="{82EDB8D0-98ED-4B86-9D5F-E61ADC70144D}" type="datetimeFigureOut">
              <a:rPr lang="en-US" smtClean="0"/>
              <a:t>5/27/20</a:t>
            </a:fld>
            <a:endParaRPr lang="en-US"/>
          </a:p>
        </p:txBody>
      </p:sp>
      <p:sp>
        <p:nvSpPr>
          <p:cNvPr id="6" name="Footer Placeholder 5">
            <a:extLst>
              <a:ext uri="{FF2B5EF4-FFF2-40B4-BE49-F238E27FC236}">
                <a16:creationId xmlns:a16="http://schemas.microsoft.com/office/drawing/2014/main" id="{7D92E260-747D-40FD-A062-9DD5E6835A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7E50A0-1E05-49C5-88C9-46267751201F}"/>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id="{2C155C63-9F58-4422-B669-F97486280671}"/>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385DBA62-0EDB-47AA-86C7-90463BC9B308}"/>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24577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D7521-E43D-41D1-B458-26B20DC6DD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472CF2-2653-4B98-A416-D7A0A860EC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6EF87F5-0B10-4AC7-9599-F088C5E796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A07CB7-0520-4D64-B76C-C31AC557832D}"/>
              </a:ext>
            </a:extLst>
          </p:cNvPr>
          <p:cNvSpPr>
            <a:spLocks noGrp="1"/>
          </p:cNvSpPr>
          <p:nvPr>
            <p:ph type="dt" sz="half" idx="10"/>
          </p:nvPr>
        </p:nvSpPr>
        <p:spPr/>
        <p:txBody>
          <a:bodyPr/>
          <a:lstStyle/>
          <a:p>
            <a:fld id="{82EDB8D0-98ED-4B86-9D5F-E61ADC70144D}" type="datetimeFigureOut">
              <a:rPr lang="en-US" smtClean="0"/>
              <a:t>5/27/20</a:t>
            </a:fld>
            <a:endParaRPr lang="en-US"/>
          </a:p>
        </p:txBody>
      </p:sp>
      <p:sp>
        <p:nvSpPr>
          <p:cNvPr id="6" name="Footer Placeholder 5">
            <a:extLst>
              <a:ext uri="{FF2B5EF4-FFF2-40B4-BE49-F238E27FC236}">
                <a16:creationId xmlns:a16="http://schemas.microsoft.com/office/drawing/2014/main" id="{92EEB226-AD45-45DF-AAB5-5513AE732A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E96AEB-9481-4CCE-B110-FEDD334835B8}"/>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id="{6BA9707F-7BCE-464F-BF45-E216527084EE}"/>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C589723-2CC8-49D1-B4E1-36FECED6A2D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49456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EC5685-19F1-49DA-ADE5-D5D32F1659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FC0A4D-22A1-4554-B5DE-887974F4DF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9D5CDC-F2CE-410E-AD13-DDC235C71C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cap="none" spc="0" baseline="0">
                <a:solidFill>
                  <a:schemeClr val="tx1">
                    <a:tint val="75000"/>
                  </a:schemeClr>
                </a:solidFill>
                <a:latin typeface="+mn-lt"/>
              </a:defRPr>
            </a:lvl1pPr>
          </a:lstStyle>
          <a:p>
            <a:fld id="{82EDB8D0-98ED-4B86-9D5F-E61ADC70144D}" type="datetimeFigureOut">
              <a:rPr lang="en-US" smtClean="0"/>
              <a:pPr/>
              <a:t>5/27/20</a:t>
            </a:fld>
            <a:endParaRPr lang="en-US"/>
          </a:p>
        </p:txBody>
      </p:sp>
      <p:sp>
        <p:nvSpPr>
          <p:cNvPr id="5" name="Footer Placeholder 4">
            <a:extLst>
              <a:ext uri="{FF2B5EF4-FFF2-40B4-BE49-F238E27FC236}">
                <a16:creationId xmlns:a16="http://schemas.microsoft.com/office/drawing/2014/main" id="{9340CD45-794A-4BB0-A427-0CE61AEAF4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cap="none" spc="0" baseline="0">
                <a:solidFill>
                  <a:schemeClr val="tx1">
                    <a:tint val="75000"/>
                  </a:schemeClr>
                </a:solidFill>
                <a:latin typeface="+mn-lt"/>
              </a:defRPr>
            </a:lvl1pPr>
          </a:lstStyle>
          <a:p>
            <a:endParaRPr lang="en-US"/>
          </a:p>
        </p:txBody>
      </p:sp>
      <p:sp>
        <p:nvSpPr>
          <p:cNvPr id="6" name="Slide Number Placeholder 5">
            <a:extLst>
              <a:ext uri="{FF2B5EF4-FFF2-40B4-BE49-F238E27FC236}">
                <a16:creationId xmlns:a16="http://schemas.microsoft.com/office/drawing/2014/main" id="{FCB3AB91-9588-4071-92D2-364F4A6ED0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cap="none" spc="0" baseline="0">
                <a:solidFill>
                  <a:schemeClr val="tx1">
                    <a:tint val="75000"/>
                  </a:schemeClr>
                </a:solidFill>
                <a:latin typeface="+mn-lt"/>
              </a:defRPr>
            </a:lvl1pPr>
          </a:lstStyle>
          <a:p>
            <a:fld id="{4854181D-6920-4594-9A5D-6CE56DC9F8B2}" type="slidenum">
              <a:rPr lang="en-US" smtClean="0"/>
              <a:pPr/>
              <a:t>‹#›</a:t>
            </a:fld>
            <a:endParaRPr lang="en-US"/>
          </a:p>
        </p:txBody>
      </p:sp>
    </p:spTree>
    <p:extLst>
      <p:ext uri="{BB962C8B-B14F-4D97-AF65-F5344CB8AC3E}">
        <p14:creationId xmlns:p14="http://schemas.microsoft.com/office/powerpoint/2010/main" val="2022034178"/>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0" r:id="rId6"/>
    <p:sldLayoutId id="2147483726" r:id="rId7"/>
    <p:sldLayoutId id="2147483727" r:id="rId8"/>
    <p:sldLayoutId id="2147483728" r:id="rId9"/>
    <p:sldLayoutId id="2147483729"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2CFBC99-FB8F-41F7-A81D-A5288D688D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3170316-EFFE-4B89-A165-86B0C9678F51}"/>
              </a:ext>
            </a:extLst>
          </p:cNvPr>
          <p:cNvPicPr>
            <a:picLocks noChangeAspect="1"/>
          </p:cNvPicPr>
          <p:nvPr/>
        </p:nvPicPr>
        <p:blipFill rotWithShape="1">
          <a:blip r:embed="rId2"/>
          <a:srcRect t="15952" r="6" b="6"/>
          <a:stretch/>
        </p:blipFill>
        <p:spPr>
          <a:xfrm>
            <a:off x="20" y="10"/>
            <a:ext cx="12188932" cy="6857990"/>
          </a:xfrm>
          <a:prstGeom prst="rect">
            <a:avLst/>
          </a:prstGeom>
        </p:spPr>
      </p:pic>
      <p:sp>
        <p:nvSpPr>
          <p:cNvPr id="11" name="Rectangle 10">
            <a:extLst>
              <a:ext uri="{FF2B5EF4-FFF2-40B4-BE49-F238E27FC236}">
                <a16:creationId xmlns:a16="http://schemas.microsoft.com/office/drawing/2014/main" id="{1EF86BFA-9133-4F6B-98BE-1CBB87EB62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07" y="3666683"/>
            <a:ext cx="12188952" cy="3191317"/>
          </a:xfrm>
          <a:prstGeom prst="rect">
            <a:avLst/>
          </a:prstGeom>
          <a:gradFill>
            <a:gsLst>
              <a:gs pos="42000">
                <a:schemeClr val="bg1">
                  <a:alpha val="23000"/>
                </a:schemeClr>
              </a:gs>
              <a:gs pos="0">
                <a:schemeClr val="bg1">
                  <a:alpha val="0"/>
                </a:schemeClr>
              </a:gs>
              <a:gs pos="100000">
                <a:schemeClr val="bg1">
                  <a:alpha val="3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095999" y="3834174"/>
            <a:ext cx="5257800" cy="1701570"/>
          </a:xfrm>
        </p:spPr>
        <p:txBody>
          <a:bodyPr anchor="b">
            <a:normAutofit/>
          </a:bodyPr>
          <a:lstStyle/>
          <a:p>
            <a:pPr algn="l"/>
            <a:r>
              <a:rPr lang="en-GB" sz="4400"/>
              <a:t>MONACO</a:t>
            </a:r>
          </a:p>
        </p:txBody>
      </p:sp>
      <p:sp>
        <p:nvSpPr>
          <p:cNvPr id="3" name="Subtitle 2"/>
          <p:cNvSpPr>
            <a:spLocks noGrp="1"/>
          </p:cNvSpPr>
          <p:nvPr>
            <p:ph type="subTitle" idx="1"/>
          </p:nvPr>
        </p:nvSpPr>
        <p:spPr>
          <a:xfrm>
            <a:off x="6096000" y="5592499"/>
            <a:ext cx="5147960" cy="646785"/>
          </a:xfrm>
        </p:spPr>
        <p:txBody>
          <a:bodyPr vert="horz" lIns="91440" tIns="45720" rIns="91440" bIns="45720" rtlCol="0" anchor="t">
            <a:normAutofit/>
          </a:bodyPr>
          <a:lstStyle/>
          <a:p>
            <a:pPr algn="l"/>
            <a:r>
              <a:rPr lang="en-GB" sz="2000"/>
              <a:t>By Mark, Olivia, Lois and Katerina</a:t>
            </a:r>
          </a:p>
        </p:txBody>
      </p:sp>
    </p:spTree>
    <p:extLst>
      <p:ext uri="{BB962C8B-B14F-4D97-AF65-F5344CB8AC3E}">
        <p14:creationId xmlns:p14="http://schemas.microsoft.com/office/powerpoint/2010/main" val="109857222"/>
      </p:ext>
    </p:extLst>
  </p:cSld>
  <p:clrMapOvr>
    <a:overrideClrMapping bg1="dk1" tx1="lt1" bg2="dk2" tx2="lt2" accent1="accent1" accent2="accent2" accent3="accent3" accent4="accent4" accent5="accent5" accent6="accent6" hlink="hlink" folHlink="folHlink"/>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E2D66-2C03-447A-99A1-7AAB56905510}"/>
              </a:ext>
            </a:extLst>
          </p:cNvPr>
          <p:cNvSpPr>
            <a:spLocks noGrp="1"/>
          </p:cNvSpPr>
          <p:nvPr>
            <p:ph type="title"/>
          </p:nvPr>
        </p:nvSpPr>
        <p:spPr/>
        <p:txBody>
          <a:bodyPr/>
          <a:lstStyle/>
          <a:p>
            <a:r>
              <a:rPr lang="en-GB"/>
              <a:t>Interesting Facts</a:t>
            </a:r>
          </a:p>
        </p:txBody>
      </p:sp>
      <p:pic>
        <p:nvPicPr>
          <p:cNvPr id="5" name="Picture 5" descr="A body of water with a city in the background&#10;&#10;Description generated with very high confidence">
            <a:extLst>
              <a:ext uri="{FF2B5EF4-FFF2-40B4-BE49-F238E27FC236}">
                <a16:creationId xmlns:a16="http://schemas.microsoft.com/office/drawing/2014/main" id="{01A061A9-89CD-4769-9A2F-D9FE24B33B3E}"/>
              </a:ext>
            </a:extLst>
          </p:cNvPr>
          <p:cNvPicPr>
            <a:picLocks noGrp="1" noChangeAspect="1"/>
          </p:cNvPicPr>
          <p:nvPr>
            <p:ph idx="1"/>
          </p:nvPr>
        </p:nvPicPr>
        <p:blipFill>
          <a:blip r:embed="rId2"/>
          <a:stretch>
            <a:fillRect/>
          </a:stretch>
        </p:blipFill>
        <p:spPr>
          <a:xfrm>
            <a:off x="5183188" y="977165"/>
            <a:ext cx="6172200" cy="3611754"/>
          </a:xfrm>
        </p:spPr>
      </p:pic>
      <p:sp>
        <p:nvSpPr>
          <p:cNvPr id="4" name="Text Placeholder 3">
            <a:extLst>
              <a:ext uri="{FF2B5EF4-FFF2-40B4-BE49-F238E27FC236}">
                <a16:creationId xmlns:a16="http://schemas.microsoft.com/office/drawing/2014/main" id="{AF8055E6-E6E8-4287-9D8A-D9ED64C2762F}"/>
              </a:ext>
            </a:extLst>
          </p:cNvPr>
          <p:cNvSpPr>
            <a:spLocks noGrp="1"/>
          </p:cNvSpPr>
          <p:nvPr>
            <p:ph type="body" sz="half" idx="2"/>
          </p:nvPr>
        </p:nvSpPr>
        <p:spPr/>
        <p:txBody>
          <a:bodyPr vert="horz" lIns="91440" tIns="45720" rIns="91440" bIns="45720" rtlCol="0" anchor="t">
            <a:normAutofit/>
          </a:bodyPr>
          <a:lstStyle/>
          <a:p>
            <a:r>
              <a:rPr lang="en-GB"/>
              <a:t>Monaco is the second smallest nation in the world</a:t>
            </a:r>
          </a:p>
          <a:p>
            <a:r>
              <a:rPr lang="en-GB"/>
              <a:t>Although it hosts one of the most famous casinos in the world, the Monte Carlo Casino, citizens of Monaco are not allowed to enter it as gambling is illegal</a:t>
            </a:r>
          </a:p>
          <a:p>
            <a:r>
              <a:rPr lang="en-GB"/>
              <a:t>The native </a:t>
            </a:r>
            <a:r>
              <a:rPr lang="en-GB" err="1"/>
              <a:t>Monégasques</a:t>
            </a:r>
            <a:r>
              <a:rPr lang="en-GB"/>
              <a:t> are a minority in their own Country</a:t>
            </a:r>
          </a:p>
          <a:p>
            <a:r>
              <a:rPr lang="en-GB"/>
              <a:t>It is the most policed nation per population in the world with 1.4% of citizens being police officers</a:t>
            </a:r>
          </a:p>
          <a:p>
            <a:endParaRPr lang="en-GB"/>
          </a:p>
          <a:p>
            <a:endParaRPr lang="en-GB"/>
          </a:p>
        </p:txBody>
      </p:sp>
      <p:pic>
        <p:nvPicPr>
          <p:cNvPr id="6" name="Picture 6" descr="A screenshot of a cell phone&#10;&#10;Description generated with very high confidence">
            <a:extLst>
              <a:ext uri="{FF2B5EF4-FFF2-40B4-BE49-F238E27FC236}">
                <a16:creationId xmlns:a16="http://schemas.microsoft.com/office/drawing/2014/main" id="{6C57C978-DABC-40B1-8B64-78CE194709F6}"/>
              </a:ext>
            </a:extLst>
          </p:cNvPr>
          <p:cNvPicPr>
            <a:picLocks noChangeAspect="1"/>
          </p:cNvPicPr>
          <p:nvPr/>
        </p:nvPicPr>
        <p:blipFill rotWithShape="1">
          <a:blip r:embed="rId3"/>
          <a:srcRect r="-339" b="43612"/>
          <a:stretch/>
        </p:blipFill>
        <p:spPr>
          <a:xfrm>
            <a:off x="6545765" y="4596562"/>
            <a:ext cx="3440157" cy="1485329"/>
          </a:xfrm>
          <a:prstGeom prst="rect">
            <a:avLst/>
          </a:prstGeom>
        </p:spPr>
      </p:pic>
    </p:spTree>
    <p:extLst>
      <p:ext uri="{BB962C8B-B14F-4D97-AF65-F5344CB8AC3E}">
        <p14:creationId xmlns:p14="http://schemas.microsoft.com/office/powerpoint/2010/main" val="30884649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900" decel="100000" fill="hold"/>
                                        <p:tgtEl>
                                          <p:spTgt spid="6"/>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4A843B5-C424-4C33-8D3A-F228EB71C794}"/>
              </a:ext>
            </a:extLst>
          </p:cNvPr>
          <p:cNvSpPr>
            <a:spLocks noGrp="1"/>
          </p:cNvSpPr>
          <p:nvPr>
            <p:ph type="body" sz="half" idx="2"/>
          </p:nvPr>
        </p:nvSpPr>
        <p:spPr/>
        <p:txBody>
          <a:bodyPr/>
          <a:lstStyle/>
          <a:p>
            <a:endParaRPr lang="en-GB"/>
          </a:p>
        </p:txBody>
      </p:sp>
      <p:sp>
        <p:nvSpPr>
          <p:cNvPr id="12" name="Title 11">
            <a:extLst>
              <a:ext uri="{FF2B5EF4-FFF2-40B4-BE49-F238E27FC236}">
                <a16:creationId xmlns:a16="http://schemas.microsoft.com/office/drawing/2014/main" id="{EE4B0184-6A7F-412F-98DA-36161D2C0758}"/>
              </a:ext>
            </a:extLst>
          </p:cNvPr>
          <p:cNvSpPr>
            <a:spLocks noGrp="1"/>
          </p:cNvSpPr>
          <p:nvPr>
            <p:ph type="title"/>
          </p:nvPr>
        </p:nvSpPr>
        <p:spPr/>
        <p:txBody>
          <a:bodyPr/>
          <a:lstStyle/>
          <a:p>
            <a:r>
              <a:rPr lang="en-GB">
                <a:solidFill>
                  <a:schemeClr val="bg1"/>
                </a:solidFill>
              </a:rPr>
              <a:t>hello</a:t>
            </a:r>
          </a:p>
        </p:txBody>
      </p:sp>
      <p:pic>
        <p:nvPicPr>
          <p:cNvPr id="10" name="Picture 10" descr="A screenshot of a cell phone screen with text&#10;&#10;Description generated with very high confidence">
            <a:extLst>
              <a:ext uri="{FF2B5EF4-FFF2-40B4-BE49-F238E27FC236}">
                <a16:creationId xmlns:a16="http://schemas.microsoft.com/office/drawing/2014/main" id="{1E3AD682-3040-4B94-A30A-A1B89C8DFE35}"/>
              </a:ext>
            </a:extLst>
          </p:cNvPr>
          <p:cNvPicPr>
            <a:picLocks noChangeAspect="1"/>
          </p:cNvPicPr>
          <p:nvPr/>
        </p:nvPicPr>
        <p:blipFill>
          <a:blip r:embed="rId2"/>
          <a:stretch>
            <a:fillRect/>
          </a:stretch>
        </p:blipFill>
        <p:spPr>
          <a:xfrm>
            <a:off x="1" y="-1371"/>
            <a:ext cx="12191999" cy="6860740"/>
          </a:xfrm>
          <a:prstGeom prst="rect">
            <a:avLst/>
          </a:prstGeom>
        </p:spPr>
      </p:pic>
    </p:spTree>
    <p:extLst>
      <p:ext uri="{BB962C8B-B14F-4D97-AF65-F5344CB8AC3E}">
        <p14:creationId xmlns:p14="http://schemas.microsoft.com/office/powerpoint/2010/main" val="319060753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900" decel="100000" fill="hold"/>
                                        <p:tgtEl>
                                          <p:spTgt spid="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23DA7759-3209-4FE2-96D1-4EEDD81E9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94433" y="2"/>
            <a:ext cx="849328" cy="357668"/>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41460DAD-8769-4C9F-9C8C-BB0443909D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3536" y="5717905"/>
            <a:ext cx="1771609" cy="1140095"/>
          </a:xfrm>
          <a:custGeom>
            <a:avLst/>
            <a:gdLst/>
            <a:ahLst/>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useBgFill="1">
        <p:nvSpPr>
          <p:cNvPr id="28" name="Rectangle 27">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ED806A9-3144-4F6A-8A9F-AF1C1BEF99D7}"/>
              </a:ext>
            </a:extLst>
          </p:cNvPr>
          <p:cNvSpPr txBox="1"/>
          <p:nvPr/>
        </p:nvSpPr>
        <p:spPr>
          <a:xfrm>
            <a:off x="838200" y="365125"/>
            <a:ext cx="5387502" cy="1325563"/>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US" sz="4400" kern="1200">
                <a:solidFill>
                  <a:schemeClr val="tx1"/>
                </a:solidFill>
                <a:latin typeface="+mj-lt"/>
                <a:ea typeface="+mj-ea"/>
                <a:cs typeface="+mj-cs"/>
              </a:rPr>
              <a:t>Culture</a:t>
            </a:r>
          </a:p>
        </p:txBody>
      </p:sp>
      <p:sp>
        <p:nvSpPr>
          <p:cNvPr id="4" name="TextBox 3">
            <a:extLst>
              <a:ext uri="{FF2B5EF4-FFF2-40B4-BE49-F238E27FC236}">
                <a16:creationId xmlns:a16="http://schemas.microsoft.com/office/drawing/2014/main" id="{F7D9301B-9868-45F2-9249-533C15C58274}"/>
              </a:ext>
            </a:extLst>
          </p:cNvPr>
          <p:cNvSpPr txBox="1"/>
          <p:nvPr/>
        </p:nvSpPr>
        <p:spPr>
          <a:xfrm>
            <a:off x="349371" y="1365550"/>
            <a:ext cx="5092194" cy="4351338"/>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marL="285750" indent="-228600">
              <a:lnSpc>
                <a:spcPct val="90000"/>
              </a:lnSpc>
              <a:spcAft>
                <a:spcPts val="600"/>
              </a:spcAft>
              <a:buFont typeface="Arial" panose="020B0604020202020204" pitchFamily="34" charset="0"/>
              <a:buChar char="•"/>
            </a:pPr>
            <a:r>
              <a:rPr lang="en-US" sz="2200"/>
              <a:t>Monaco is characterized by ethnic groups such as French, Italian and Monegasque.</a:t>
            </a:r>
          </a:p>
          <a:p>
            <a:pPr marL="285750" indent="-228600">
              <a:lnSpc>
                <a:spcPct val="90000"/>
              </a:lnSpc>
              <a:spcAft>
                <a:spcPts val="600"/>
              </a:spcAft>
              <a:buFont typeface="Arial" panose="020B0604020202020204" pitchFamily="34" charset="0"/>
              <a:buChar char="•"/>
            </a:pPr>
            <a:r>
              <a:rPr lang="en-US" sz="2200"/>
              <a:t>The church is a key part of Monaco's culture, with most of the population being Roman Catholic.</a:t>
            </a:r>
          </a:p>
          <a:p>
            <a:pPr marL="285750" indent="-228600">
              <a:lnSpc>
                <a:spcPct val="90000"/>
              </a:lnSpc>
              <a:spcAft>
                <a:spcPts val="600"/>
              </a:spcAft>
              <a:buFont typeface="Arial" panose="020B0604020202020204" pitchFamily="34" charset="0"/>
              <a:buChar char="•"/>
            </a:pPr>
            <a:r>
              <a:rPr lang="en-US" sz="2200"/>
              <a:t>Their main rituals and ceremonies are the feast days of Saint Roman, Saint Blaise and Saint John, as well as Easter.</a:t>
            </a:r>
          </a:p>
          <a:p>
            <a:pPr marL="285750" indent="-228600">
              <a:lnSpc>
                <a:spcPct val="90000"/>
              </a:lnSpc>
              <a:spcAft>
                <a:spcPts val="600"/>
              </a:spcAft>
              <a:buFont typeface="Arial" panose="020B0604020202020204" pitchFamily="34" charset="0"/>
              <a:buChar char="•"/>
            </a:pPr>
            <a:endParaRPr lang="en-US" sz="2400"/>
          </a:p>
        </p:txBody>
      </p:sp>
      <p:sp>
        <p:nvSpPr>
          <p:cNvPr id="30" name="Oval 29">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Picture 6" descr="A group of people walking in front of a crowd&#10;&#10;Description generated with very high confidence">
            <a:extLst>
              <a:ext uri="{FF2B5EF4-FFF2-40B4-BE49-F238E27FC236}">
                <a16:creationId xmlns:a16="http://schemas.microsoft.com/office/drawing/2014/main" id="{7CC9DEBD-98A2-4B5B-93B1-18AC05C0272C}"/>
              </a:ext>
            </a:extLst>
          </p:cNvPr>
          <p:cNvPicPr>
            <a:picLocks noChangeAspect="1"/>
          </p:cNvPicPr>
          <p:nvPr/>
        </p:nvPicPr>
        <p:blipFill rotWithShape="1">
          <a:blip r:embed="rId2"/>
          <a:srcRect l="28458" r="8432"/>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32" name="Arc 31">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7" descr="A group of people standing around a fire&#10;&#10;Description generated with very high confidence">
            <a:extLst>
              <a:ext uri="{FF2B5EF4-FFF2-40B4-BE49-F238E27FC236}">
                <a16:creationId xmlns:a16="http://schemas.microsoft.com/office/drawing/2014/main" id="{1F42D374-8E66-4E4B-A898-102ABA76DF82}"/>
              </a:ext>
            </a:extLst>
          </p:cNvPr>
          <p:cNvPicPr>
            <a:picLocks noChangeAspect="1"/>
          </p:cNvPicPr>
          <p:nvPr/>
        </p:nvPicPr>
        <p:blipFill rotWithShape="1">
          <a:blip r:embed="rId3"/>
          <a:srcRect l="28044" r="-2" b="-2"/>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
        <p:nvSpPr>
          <p:cNvPr id="3" name="TextBox 2">
            <a:extLst>
              <a:ext uri="{FF2B5EF4-FFF2-40B4-BE49-F238E27FC236}">
                <a16:creationId xmlns:a16="http://schemas.microsoft.com/office/drawing/2014/main" id="{A324ACF0-054D-48F9-A6E7-1343CBD723AF}"/>
              </a:ext>
            </a:extLst>
          </p:cNvPr>
          <p:cNvSpPr txBox="1"/>
          <p:nvPr/>
        </p:nvSpPr>
        <p:spPr>
          <a:xfrm>
            <a:off x="434197" y="5194446"/>
            <a:ext cx="7847160"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600"/>
              </a:spcAft>
              <a:buFont typeface="Arial"/>
              <a:buChar char="•"/>
            </a:pPr>
            <a:r>
              <a:rPr lang="en-GB" sz="2200"/>
              <a:t>On 19th November, Monaco celebrates its independence day. This includes parades and special events in church.</a:t>
            </a:r>
            <a:endParaRPr lang="en-US"/>
          </a:p>
        </p:txBody>
      </p:sp>
    </p:spTree>
    <p:extLst>
      <p:ext uri="{BB962C8B-B14F-4D97-AF65-F5344CB8AC3E}">
        <p14:creationId xmlns:p14="http://schemas.microsoft.com/office/powerpoint/2010/main" val="245932630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900" decel="100000" fill="hold"/>
                                        <p:tgtEl>
                                          <p:spTgt spid="6"/>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23DA7759-3209-4FE2-96D1-4EEDD81E9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94433" y="2"/>
            <a:ext cx="849328" cy="357668"/>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41460DAD-8769-4C9F-9C8C-BB0443909D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3536" y="5717905"/>
            <a:ext cx="1771609" cy="1140095"/>
          </a:xfrm>
          <a:custGeom>
            <a:avLst/>
            <a:gdLst/>
            <a:ahLst/>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useBgFill="1">
        <p:nvSpPr>
          <p:cNvPr id="16" name="Rectangle 15">
            <a:extLst>
              <a:ext uri="{FF2B5EF4-FFF2-40B4-BE49-F238E27FC236}">
                <a16:creationId xmlns:a16="http://schemas.microsoft.com/office/drawing/2014/main" id="{97AADD8D-29D7-4B10-9245-72837D2D60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E06282B-3DAD-4BCD-9A22-E107C967390B}"/>
              </a:ext>
            </a:extLst>
          </p:cNvPr>
          <p:cNvSpPr txBox="1"/>
          <p:nvPr/>
        </p:nvSpPr>
        <p:spPr>
          <a:xfrm>
            <a:off x="539308" y="365125"/>
            <a:ext cx="5809527" cy="1325563"/>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US" sz="4400" kern="1200">
                <a:latin typeface="+mj-lt"/>
                <a:ea typeface="+mj-ea"/>
                <a:cs typeface="+mj-cs"/>
              </a:rPr>
              <a:t>Food and Sport</a:t>
            </a:r>
          </a:p>
        </p:txBody>
      </p:sp>
      <p:sp>
        <p:nvSpPr>
          <p:cNvPr id="4" name="TextBox 3">
            <a:extLst>
              <a:ext uri="{FF2B5EF4-FFF2-40B4-BE49-F238E27FC236}">
                <a16:creationId xmlns:a16="http://schemas.microsoft.com/office/drawing/2014/main" id="{583A5831-F961-45D9-ACDE-2AF0E624D943}"/>
              </a:ext>
            </a:extLst>
          </p:cNvPr>
          <p:cNvSpPr txBox="1"/>
          <p:nvPr/>
        </p:nvSpPr>
        <p:spPr>
          <a:xfrm>
            <a:off x="539308" y="1825625"/>
            <a:ext cx="5809528" cy="4351338"/>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indent="-228600">
              <a:lnSpc>
                <a:spcPct val="90000"/>
              </a:lnSpc>
              <a:spcAft>
                <a:spcPts val="600"/>
              </a:spcAft>
              <a:buFont typeface="Arial" panose="020B0604020202020204" pitchFamily="34" charset="0"/>
              <a:buChar char="•"/>
            </a:pPr>
            <a:r>
              <a:rPr lang="en-US" sz="2400"/>
              <a:t>Monaco's traditional foods include:</a:t>
            </a:r>
          </a:p>
          <a:p>
            <a:pPr marL="285750" indent="-228600">
              <a:lnSpc>
                <a:spcPct val="90000"/>
              </a:lnSpc>
              <a:spcAft>
                <a:spcPts val="600"/>
              </a:spcAft>
              <a:buFont typeface="Arial" panose="020B0604020202020204" pitchFamily="34" charset="0"/>
              <a:buChar char="•"/>
            </a:pPr>
            <a:r>
              <a:rPr lang="en-US" sz="2400"/>
              <a:t>Gnocchi</a:t>
            </a:r>
          </a:p>
          <a:p>
            <a:pPr marL="285750" indent="-228600">
              <a:lnSpc>
                <a:spcPct val="90000"/>
              </a:lnSpc>
              <a:spcAft>
                <a:spcPts val="600"/>
              </a:spcAft>
              <a:buFont typeface="Arial" panose="020B0604020202020204" pitchFamily="34" charset="0"/>
              <a:buChar char="•"/>
            </a:pPr>
            <a:r>
              <a:rPr lang="en-US" sz="2400"/>
              <a:t>Stocafi (fish stew)</a:t>
            </a:r>
          </a:p>
          <a:p>
            <a:pPr marL="285750" indent="-228600">
              <a:lnSpc>
                <a:spcPct val="90000"/>
              </a:lnSpc>
              <a:spcAft>
                <a:spcPts val="600"/>
              </a:spcAft>
              <a:buFont typeface="Arial" panose="020B0604020202020204" pitchFamily="34" charset="0"/>
              <a:buChar char="•"/>
            </a:pPr>
            <a:r>
              <a:rPr lang="en-US" sz="2400"/>
              <a:t>Porchetta (stuffed pork)</a:t>
            </a:r>
          </a:p>
          <a:p>
            <a:pPr marL="285750" indent="-228600">
              <a:lnSpc>
                <a:spcPct val="90000"/>
              </a:lnSpc>
              <a:spcAft>
                <a:spcPts val="600"/>
              </a:spcAft>
              <a:buFont typeface="Arial" panose="020B0604020202020204" pitchFamily="34" charset="0"/>
              <a:buChar char="•"/>
            </a:pPr>
            <a:endParaRPr lang="en-US" sz="2400"/>
          </a:p>
        </p:txBody>
      </p:sp>
      <p:pic>
        <p:nvPicPr>
          <p:cNvPr id="5" name="Picture 5" descr="A bowl of food on a plate&#10;&#10;Description generated with very high confidence">
            <a:extLst>
              <a:ext uri="{FF2B5EF4-FFF2-40B4-BE49-F238E27FC236}">
                <a16:creationId xmlns:a16="http://schemas.microsoft.com/office/drawing/2014/main" id="{0269B83F-A454-4EF6-AC94-F440BD6A393C}"/>
              </a:ext>
            </a:extLst>
          </p:cNvPr>
          <p:cNvPicPr>
            <a:picLocks noChangeAspect="1"/>
          </p:cNvPicPr>
          <p:nvPr/>
        </p:nvPicPr>
        <p:blipFill rotWithShape="1">
          <a:blip r:embed="rId2"/>
          <a:srcRect l="20415" r="31335" b="1"/>
          <a:stretch/>
        </p:blipFill>
        <p:spPr>
          <a:xfrm>
            <a:off x="6917376" y="848285"/>
            <a:ext cx="2648684" cy="2663062"/>
          </a:xfrm>
          <a:custGeom>
            <a:avLst/>
            <a:gdLst/>
            <a:ahLst/>
            <a:cxnLst/>
            <a:rect l="l" t="t" r="r" b="b"/>
            <a:pathLst>
              <a:path w="1786270" h="1786270">
                <a:moveTo>
                  <a:pt x="893135" y="0"/>
                </a:moveTo>
                <a:cubicBezTo>
                  <a:pt x="1386400" y="0"/>
                  <a:pt x="1786270" y="399870"/>
                  <a:pt x="1786270" y="893135"/>
                </a:cubicBezTo>
                <a:cubicBezTo>
                  <a:pt x="1786270" y="1386400"/>
                  <a:pt x="1386400" y="1786270"/>
                  <a:pt x="893135" y="1786270"/>
                </a:cubicBezTo>
                <a:cubicBezTo>
                  <a:pt x="399870" y="1786270"/>
                  <a:pt x="0" y="1386400"/>
                  <a:pt x="0" y="893135"/>
                </a:cubicBezTo>
                <a:cubicBezTo>
                  <a:pt x="0" y="399870"/>
                  <a:pt x="399870" y="0"/>
                  <a:pt x="893135" y="0"/>
                </a:cubicBezTo>
                <a:close/>
              </a:path>
            </a:pathLst>
          </a:custGeom>
        </p:spPr>
      </p:pic>
      <p:sp>
        <p:nvSpPr>
          <p:cNvPr id="18" name="Oval 17">
            <a:extLst>
              <a:ext uri="{FF2B5EF4-FFF2-40B4-BE49-F238E27FC236}">
                <a16:creationId xmlns:a16="http://schemas.microsoft.com/office/drawing/2014/main" id="{52A27B8A-58D8-4AFE-8F02-7BBF28CF4E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9620" y="1555068"/>
            <a:ext cx="819303" cy="79707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7" descr="A car parked on the side of a snow covered mountain&#10;&#10;Description generated with very high confidence">
            <a:extLst>
              <a:ext uri="{FF2B5EF4-FFF2-40B4-BE49-F238E27FC236}">
                <a16:creationId xmlns:a16="http://schemas.microsoft.com/office/drawing/2014/main" id="{AA75F5CA-D548-40FF-89E5-2F0BD99F2EDD}"/>
              </a:ext>
            </a:extLst>
          </p:cNvPr>
          <p:cNvPicPr>
            <a:picLocks noChangeAspect="1"/>
          </p:cNvPicPr>
          <p:nvPr/>
        </p:nvPicPr>
        <p:blipFill rotWithShape="1">
          <a:blip r:embed="rId3"/>
          <a:srcRect l="17306" r="15947" b="4"/>
          <a:stretch/>
        </p:blipFill>
        <p:spPr>
          <a:xfrm>
            <a:off x="1500368" y="3538358"/>
            <a:ext cx="3096807" cy="3096807"/>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20" name="Rectangle 19">
            <a:extLst>
              <a:ext uri="{FF2B5EF4-FFF2-40B4-BE49-F238E27FC236}">
                <a16:creationId xmlns:a16="http://schemas.microsoft.com/office/drawing/2014/main" id="{0B8E06A0-A593-46F7-9AB5-7EFF567710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90089" y="4034393"/>
            <a:ext cx="876704" cy="876704"/>
          </a:xfrm>
          <a:prstGeom prst="rect">
            <a:avLst/>
          </a:prstGeom>
          <a:noFill/>
          <a:ln w="127000">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0183E8F-964C-4644-B8E5-A894E2D535E2}"/>
              </a:ext>
            </a:extLst>
          </p:cNvPr>
          <p:cNvSpPr txBox="1"/>
          <p:nvPr/>
        </p:nvSpPr>
        <p:spPr>
          <a:xfrm>
            <a:off x="4867275" y="334327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a:p>
        </p:txBody>
      </p:sp>
      <p:sp>
        <p:nvSpPr>
          <p:cNvPr id="6" name="TextBox 5">
            <a:extLst>
              <a:ext uri="{FF2B5EF4-FFF2-40B4-BE49-F238E27FC236}">
                <a16:creationId xmlns:a16="http://schemas.microsoft.com/office/drawing/2014/main" id="{29E9E4DF-8715-4D74-9C09-8D066FA3CCBC}"/>
              </a:ext>
            </a:extLst>
          </p:cNvPr>
          <p:cNvSpPr txBox="1"/>
          <p:nvPr/>
        </p:nvSpPr>
        <p:spPr>
          <a:xfrm>
            <a:off x="5615797" y="3847382"/>
            <a:ext cx="4842294" cy="24622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GB" sz="2200"/>
              <a:t>Monaco is extremely well known for the Monaco Grand Prix, which is held every year on the last weekend of May. Monaco is also home to one of the hardest rallies in the world, the Monte Carlo Rally, which was originally held for Prince Albert I.</a:t>
            </a:r>
          </a:p>
        </p:txBody>
      </p:sp>
    </p:spTree>
    <p:extLst>
      <p:ext uri="{BB962C8B-B14F-4D97-AF65-F5344CB8AC3E}">
        <p14:creationId xmlns:p14="http://schemas.microsoft.com/office/powerpoint/2010/main" val="370768055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900" decel="100000" fill="hold"/>
                                        <p:tgtEl>
                                          <p:spTgt spid="7"/>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9292F35-327A-497B-A1A7-2645A8945AE5}"/>
              </a:ext>
            </a:extLst>
          </p:cNvPr>
          <p:cNvSpPr txBox="1"/>
          <p:nvPr/>
        </p:nvSpPr>
        <p:spPr>
          <a:xfrm>
            <a:off x="684648" y="551728"/>
            <a:ext cx="336614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a:latin typeface="TW Cen MT"/>
              </a:rPr>
              <a:t>Tourist Information</a:t>
            </a:r>
          </a:p>
        </p:txBody>
      </p:sp>
      <p:sp>
        <p:nvSpPr>
          <p:cNvPr id="3" name="TextBox 2">
            <a:extLst>
              <a:ext uri="{FF2B5EF4-FFF2-40B4-BE49-F238E27FC236}">
                <a16:creationId xmlns:a16="http://schemas.microsoft.com/office/drawing/2014/main" id="{5F785B9E-A98B-46A5-8E2F-E7E99D8A51E0}"/>
              </a:ext>
            </a:extLst>
          </p:cNvPr>
          <p:cNvSpPr txBox="1"/>
          <p:nvPr/>
        </p:nvSpPr>
        <p:spPr>
          <a:xfrm>
            <a:off x="377379" y="1331291"/>
            <a:ext cx="9418307"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GB"/>
              <a:t>Jardin </a:t>
            </a:r>
            <a:r>
              <a:rPr lang="en-GB" err="1"/>
              <a:t>Exotique</a:t>
            </a:r>
            <a:r>
              <a:rPr lang="en-GB"/>
              <a:t> - "The Exotic Garden" - in the </a:t>
            </a:r>
            <a:r>
              <a:rPr lang="en-GB" err="1"/>
              <a:t>Fontvielle</a:t>
            </a:r>
            <a:r>
              <a:rPr lang="en-GB"/>
              <a:t> area</a:t>
            </a:r>
            <a:endParaRPr lang="en-US"/>
          </a:p>
          <a:p>
            <a:r>
              <a:rPr lang="en-GB"/>
              <a:t> (more modern section of Monaco)</a:t>
            </a:r>
            <a:endParaRPr lang="en-US"/>
          </a:p>
          <a:p>
            <a:pPr marL="742950" lvl="1" indent="-285750">
              <a:buFont typeface="Arial"/>
              <a:buChar char="•"/>
            </a:pPr>
            <a:r>
              <a:rPr lang="en-GB"/>
              <a:t>A luxuriant place with tropical plants and flowers from around the world, </a:t>
            </a:r>
          </a:p>
          <a:p>
            <a:pPr lvl="1"/>
            <a:r>
              <a:rPr lang="en-GB"/>
              <a:t>perched on a cliff overlooking the Mediterranean sea</a:t>
            </a:r>
          </a:p>
          <a:p>
            <a:pPr marL="742950" lvl="1" indent="-285750">
              <a:buFont typeface="Arial"/>
              <a:buChar char="•"/>
            </a:pPr>
            <a:r>
              <a:rPr lang="en-GB"/>
              <a:t>The plants thrive on this hillside, because of its consistent warm, sunny climate</a:t>
            </a:r>
          </a:p>
          <a:p>
            <a:pPr marL="742950" lvl="1" indent="-285750">
              <a:buFont typeface="Arial"/>
              <a:buChar char="•"/>
            </a:pPr>
            <a:r>
              <a:rPr lang="en-GB"/>
              <a:t>The location also has an Observatory Cave and an Anthropology Museum  </a:t>
            </a:r>
          </a:p>
          <a:p>
            <a:pPr lvl="1"/>
            <a:r>
              <a:rPr lang="en-GB"/>
              <a:t>  </a:t>
            </a:r>
          </a:p>
          <a:p>
            <a:pPr marL="285750" indent="-285750">
              <a:buFont typeface="Arial"/>
              <a:buChar char="•"/>
            </a:pPr>
            <a:endParaRPr lang="en-GB"/>
          </a:p>
          <a:p>
            <a:pPr marL="285750" indent="-285750">
              <a:buFont typeface="Arial"/>
              <a:buChar char="•"/>
            </a:pPr>
            <a:endParaRPr lang="en-GB"/>
          </a:p>
          <a:p>
            <a:pPr marL="285750" indent="-285750">
              <a:buFont typeface="Arial"/>
              <a:buChar char="•"/>
            </a:pPr>
            <a:endParaRPr lang="en-GB"/>
          </a:p>
        </p:txBody>
      </p:sp>
      <p:pic>
        <p:nvPicPr>
          <p:cNvPr id="4" name="Picture 4">
            <a:extLst>
              <a:ext uri="{FF2B5EF4-FFF2-40B4-BE49-F238E27FC236}">
                <a16:creationId xmlns:a16="http://schemas.microsoft.com/office/drawing/2014/main" id="{22AE34F1-AA46-435B-9E01-B2598DE7A2E9}"/>
              </a:ext>
            </a:extLst>
          </p:cNvPr>
          <p:cNvPicPr>
            <a:picLocks noChangeAspect="1"/>
          </p:cNvPicPr>
          <p:nvPr/>
        </p:nvPicPr>
        <p:blipFill>
          <a:blip r:embed="rId2"/>
          <a:stretch>
            <a:fillRect/>
          </a:stretch>
        </p:blipFill>
        <p:spPr>
          <a:xfrm>
            <a:off x="7199509" y="134747"/>
            <a:ext cx="2015187" cy="1342051"/>
          </a:xfrm>
          <a:prstGeom prst="rect">
            <a:avLst/>
          </a:prstGeom>
        </p:spPr>
      </p:pic>
      <p:sp>
        <p:nvSpPr>
          <p:cNvPr id="5" name="TextBox 4">
            <a:extLst>
              <a:ext uri="{FF2B5EF4-FFF2-40B4-BE49-F238E27FC236}">
                <a16:creationId xmlns:a16="http://schemas.microsoft.com/office/drawing/2014/main" id="{710F9484-B32B-4F47-B0CC-DFDD1DE32E93}"/>
              </a:ext>
            </a:extLst>
          </p:cNvPr>
          <p:cNvSpPr txBox="1"/>
          <p:nvPr/>
        </p:nvSpPr>
        <p:spPr>
          <a:xfrm>
            <a:off x="374400" y="2954400"/>
            <a:ext cx="10099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l">
              <a:buFont typeface="Arial"/>
              <a:buChar char="•"/>
            </a:pPr>
            <a:endParaRPr lang="en-GB"/>
          </a:p>
        </p:txBody>
      </p:sp>
      <p:pic>
        <p:nvPicPr>
          <p:cNvPr id="6" name="Picture 6" descr="A group of people in a garden&#10;&#10;Description generated with very high confidence">
            <a:extLst>
              <a:ext uri="{FF2B5EF4-FFF2-40B4-BE49-F238E27FC236}">
                <a16:creationId xmlns:a16="http://schemas.microsoft.com/office/drawing/2014/main" id="{AEB74886-F33D-46F2-9C4E-950848937487}"/>
              </a:ext>
            </a:extLst>
          </p:cNvPr>
          <p:cNvPicPr>
            <a:picLocks noChangeAspect="1"/>
          </p:cNvPicPr>
          <p:nvPr/>
        </p:nvPicPr>
        <p:blipFill>
          <a:blip r:embed="rId3"/>
          <a:stretch>
            <a:fillRect/>
          </a:stretch>
        </p:blipFill>
        <p:spPr>
          <a:xfrm>
            <a:off x="8810400" y="754236"/>
            <a:ext cx="2743200" cy="1713529"/>
          </a:xfrm>
          <a:prstGeom prst="rect">
            <a:avLst/>
          </a:prstGeom>
        </p:spPr>
      </p:pic>
      <p:sp>
        <p:nvSpPr>
          <p:cNvPr id="7" name="TextBox 6">
            <a:extLst>
              <a:ext uri="{FF2B5EF4-FFF2-40B4-BE49-F238E27FC236}">
                <a16:creationId xmlns:a16="http://schemas.microsoft.com/office/drawing/2014/main" id="{2B3264F0-7E01-473F-8826-32812A40C53D}"/>
              </a:ext>
            </a:extLst>
          </p:cNvPr>
          <p:cNvSpPr txBox="1"/>
          <p:nvPr/>
        </p:nvSpPr>
        <p:spPr>
          <a:xfrm>
            <a:off x="2942808" y="3515699"/>
            <a:ext cx="8728488"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GB" err="1">
                <a:ea typeface="+mn-lt"/>
                <a:cs typeface="+mn-lt"/>
              </a:rPr>
              <a:t>Musée</a:t>
            </a:r>
            <a:r>
              <a:rPr lang="en-GB">
                <a:ea typeface="+mn-lt"/>
                <a:cs typeface="+mn-lt"/>
              </a:rPr>
              <a:t> </a:t>
            </a:r>
            <a:r>
              <a:rPr lang="en-GB" err="1">
                <a:ea typeface="+mn-lt"/>
                <a:cs typeface="+mn-lt"/>
              </a:rPr>
              <a:t>Oceanographique</a:t>
            </a:r>
            <a:r>
              <a:rPr lang="en-GB">
                <a:ea typeface="+mn-lt"/>
                <a:cs typeface="+mn-lt"/>
              </a:rPr>
              <a:t> – "Oceanographic Museum" - in Le Rocher at 90 meters above sea level</a:t>
            </a:r>
          </a:p>
          <a:p>
            <a:pPr marL="742950" lvl="1" indent="-285750">
              <a:buFont typeface="Arial"/>
              <a:buChar char="•"/>
            </a:pPr>
            <a:r>
              <a:rPr lang="en-GB"/>
              <a:t>One of the world's oldest aquariums with exhibits of marine science and oceanography, standing on massive foundations that took 11 years to build</a:t>
            </a:r>
          </a:p>
          <a:p>
            <a:pPr marL="742950" lvl="1" indent="-285750">
              <a:buFont typeface="Arial"/>
              <a:buChar char="•"/>
            </a:pPr>
            <a:r>
              <a:rPr lang="en-GB"/>
              <a:t>Incredible aquariums containing rare species of fish and marine life with more than 6,000 specimens swimming in almost 100 pools, all reconstructed into a coral reef habitat</a:t>
            </a:r>
          </a:p>
          <a:p>
            <a:pPr lvl="1"/>
            <a:endParaRPr lang="en-GB"/>
          </a:p>
        </p:txBody>
      </p:sp>
      <p:pic>
        <p:nvPicPr>
          <p:cNvPr id="8" name="Picture 8">
            <a:extLst>
              <a:ext uri="{FF2B5EF4-FFF2-40B4-BE49-F238E27FC236}">
                <a16:creationId xmlns:a16="http://schemas.microsoft.com/office/drawing/2014/main" id="{167EA934-51C2-4EE6-8249-EFCCC44977AD}"/>
              </a:ext>
            </a:extLst>
          </p:cNvPr>
          <p:cNvPicPr>
            <a:picLocks noChangeAspect="1"/>
          </p:cNvPicPr>
          <p:nvPr/>
        </p:nvPicPr>
        <p:blipFill>
          <a:blip r:embed="rId4"/>
          <a:stretch>
            <a:fillRect/>
          </a:stretch>
        </p:blipFill>
        <p:spPr>
          <a:xfrm>
            <a:off x="324823" y="3329161"/>
            <a:ext cx="2309997" cy="1735703"/>
          </a:xfrm>
          <a:prstGeom prst="rect">
            <a:avLst/>
          </a:prstGeom>
        </p:spPr>
      </p:pic>
      <p:pic>
        <p:nvPicPr>
          <p:cNvPr id="9" name="Picture 9" descr="A room filled with furniture and a large window&#10;&#10;Description generated with high confidence">
            <a:extLst>
              <a:ext uri="{FF2B5EF4-FFF2-40B4-BE49-F238E27FC236}">
                <a16:creationId xmlns:a16="http://schemas.microsoft.com/office/drawing/2014/main" id="{B1E7AEAA-3221-44E8-AC3B-A12BA3C654BD}"/>
              </a:ext>
            </a:extLst>
          </p:cNvPr>
          <p:cNvPicPr>
            <a:picLocks noChangeAspect="1"/>
          </p:cNvPicPr>
          <p:nvPr/>
        </p:nvPicPr>
        <p:blipFill>
          <a:blip r:embed="rId5"/>
          <a:stretch>
            <a:fillRect/>
          </a:stretch>
        </p:blipFill>
        <p:spPr>
          <a:xfrm>
            <a:off x="1052531" y="4636585"/>
            <a:ext cx="2376106" cy="1584071"/>
          </a:xfrm>
          <a:prstGeom prst="rect">
            <a:avLst/>
          </a:prstGeom>
        </p:spPr>
      </p:pic>
      <p:pic>
        <p:nvPicPr>
          <p:cNvPr id="10" name="Picture 10" descr="A group of people in a pool of water&#10;&#10;Description generated with high confidence">
            <a:extLst>
              <a:ext uri="{FF2B5EF4-FFF2-40B4-BE49-F238E27FC236}">
                <a16:creationId xmlns:a16="http://schemas.microsoft.com/office/drawing/2014/main" id="{8D2BE46A-C9B7-45F8-BA6B-878147C0889E}"/>
              </a:ext>
            </a:extLst>
          </p:cNvPr>
          <p:cNvPicPr>
            <a:picLocks noChangeAspect="1"/>
          </p:cNvPicPr>
          <p:nvPr/>
        </p:nvPicPr>
        <p:blipFill>
          <a:blip r:embed="rId6"/>
          <a:stretch>
            <a:fillRect/>
          </a:stretch>
        </p:blipFill>
        <p:spPr>
          <a:xfrm>
            <a:off x="286934" y="5505877"/>
            <a:ext cx="1869960" cy="1244786"/>
          </a:xfrm>
          <a:prstGeom prst="rect">
            <a:avLst/>
          </a:prstGeom>
        </p:spPr>
      </p:pic>
    </p:spTree>
    <p:extLst>
      <p:ext uri="{BB962C8B-B14F-4D97-AF65-F5344CB8AC3E}">
        <p14:creationId xmlns:p14="http://schemas.microsoft.com/office/powerpoint/2010/main" val="153141870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900" decel="100000" fill="hold"/>
                                        <p:tgtEl>
                                          <p:spTgt spid="6"/>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900" decel="100000" fill="hold"/>
                                        <p:tgtEl>
                                          <p:spTgt spid="8"/>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900" decel="100000" fill="hold"/>
                                        <p:tgtEl>
                                          <p:spTgt spid="9"/>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900" decel="100000" fill="hold"/>
                                        <p:tgtEl>
                                          <p:spTgt spid="10"/>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0E4967-E25F-4127-9954-349C78380A14}"/>
              </a:ext>
            </a:extLst>
          </p:cNvPr>
          <p:cNvSpPr txBox="1"/>
          <p:nvPr/>
        </p:nvSpPr>
        <p:spPr>
          <a:xfrm>
            <a:off x="584400" y="548400"/>
            <a:ext cx="3577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a:latin typeface="TW Cen MT"/>
              </a:rPr>
              <a:t>Tourist Information</a:t>
            </a:r>
          </a:p>
        </p:txBody>
      </p:sp>
      <p:sp>
        <p:nvSpPr>
          <p:cNvPr id="3" name="TextBox 2">
            <a:extLst>
              <a:ext uri="{FF2B5EF4-FFF2-40B4-BE49-F238E27FC236}">
                <a16:creationId xmlns:a16="http://schemas.microsoft.com/office/drawing/2014/main" id="{BC599810-A652-4131-8A9C-D224D1C6C529}"/>
              </a:ext>
            </a:extLst>
          </p:cNvPr>
          <p:cNvSpPr txBox="1"/>
          <p:nvPr/>
        </p:nvSpPr>
        <p:spPr>
          <a:xfrm>
            <a:off x="584400" y="1676400"/>
            <a:ext cx="6967448"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GB"/>
              <a:t>Visit: Monte Carlo -</a:t>
            </a:r>
            <a:r>
              <a:rPr lang="en-GB">
                <a:ea typeface="+mn-lt"/>
                <a:cs typeface="+mn-lt"/>
              </a:rPr>
              <a:t> "the district with the most glamorous atmosphere"</a:t>
            </a:r>
          </a:p>
          <a:p>
            <a:pPr marL="742950" lvl="1" indent="-285750">
              <a:buFont typeface="Arial"/>
              <a:buChar char="•"/>
            </a:pPr>
            <a:r>
              <a:rPr lang="en-GB"/>
              <a:t>Monaco's wealthiest </a:t>
            </a:r>
            <a:r>
              <a:rPr lang="en-GB">
                <a:ea typeface="+mn-lt"/>
                <a:cs typeface="+mn-lt"/>
              </a:rPr>
              <a:t>district stands on a rocky promontory to the north of the Port of Monaco</a:t>
            </a:r>
            <a:endParaRPr lang="en-GB"/>
          </a:p>
          <a:p>
            <a:pPr marL="742950" lvl="1" indent="-285750">
              <a:buFont typeface="Arial"/>
              <a:buChar char="•"/>
            </a:pPr>
            <a:r>
              <a:rPr lang="en-GB" err="1">
                <a:ea typeface="+mn-lt"/>
                <a:cs typeface="+mn-lt"/>
              </a:rPr>
              <a:t>Breathtaking</a:t>
            </a:r>
            <a:r>
              <a:rPr lang="en-GB">
                <a:ea typeface="+mn-lt"/>
                <a:cs typeface="+mn-lt"/>
              </a:rPr>
              <a:t> seaside views which can be seen from the terrace of Place du Casino</a:t>
            </a:r>
            <a:endParaRPr lang="en-GB"/>
          </a:p>
          <a:p>
            <a:pPr marL="1200150" lvl="2" indent="-285750">
              <a:buFont typeface="Arial"/>
              <a:buChar char="•"/>
            </a:pPr>
            <a:r>
              <a:rPr lang="en-GB">
                <a:ea typeface="+mn-lt"/>
                <a:cs typeface="+mn-lt"/>
              </a:rPr>
              <a:t>the world-famous gambling centre which has made Monte Carlo so famous</a:t>
            </a:r>
          </a:p>
          <a:p>
            <a:pPr marL="742950" lvl="1" indent="-285750">
              <a:buFont typeface="Arial"/>
              <a:buChar char="•"/>
            </a:pPr>
            <a:r>
              <a:rPr lang="en-GB">
                <a:ea typeface="+mn-lt"/>
                <a:cs typeface="+mn-lt"/>
              </a:rPr>
              <a:t>It is a great place for people-watching or to enjoy fine dining</a:t>
            </a:r>
          </a:p>
          <a:p>
            <a:pPr marL="742950" lvl="1" indent="-285750">
              <a:buFont typeface="Arial"/>
              <a:buChar char="•"/>
            </a:pPr>
            <a:r>
              <a:rPr lang="en-GB">
                <a:ea typeface="+mn-lt"/>
                <a:cs typeface="+mn-lt"/>
              </a:rPr>
              <a:t>Many fashionable shopping streets, like Avenue de la Costa (with luxury boutiques)</a:t>
            </a:r>
            <a:endParaRPr lang="en-GB"/>
          </a:p>
        </p:txBody>
      </p:sp>
      <p:pic>
        <p:nvPicPr>
          <p:cNvPr id="4" name="Picture 4" descr="A body of water with a city in the background&#10;&#10;Description generated with very high confidence">
            <a:extLst>
              <a:ext uri="{FF2B5EF4-FFF2-40B4-BE49-F238E27FC236}">
                <a16:creationId xmlns:a16="http://schemas.microsoft.com/office/drawing/2014/main" id="{DD9D19FA-68E2-4054-84C0-4F4081B2D749}"/>
              </a:ext>
            </a:extLst>
          </p:cNvPr>
          <p:cNvPicPr>
            <a:picLocks noChangeAspect="1"/>
          </p:cNvPicPr>
          <p:nvPr/>
        </p:nvPicPr>
        <p:blipFill>
          <a:blip r:embed="rId2"/>
          <a:stretch>
            <a:fillRect/>
          </a:stretch>
        </p:blipFill>
        <p:spPr>
          <a:xfrm>
            <a:off x="7549918" y="548234"/>
            <a:ext cx="4055842" cy="2691283"/>
          </a:xfrm>
          <a:prstGeom prst="rect">
            <a:avLst/>
          </a:prstGeom>
        </p:spPr>
      </p:pic>
      <p:pic>
        <p:nvPicPr>
          <p:cNvPr id="5" name="Picture 5" descr="A large building&#10;&#10;Description generated with very high confidence">
            <a:extLst>
              <a:ext uri="{FF2B5EF4-FFF2-40B4-BE49-F238E27FC236}">
                <a16:creationId xmlns:a16="http://schemas.microsoft.com/office/drawing/2014/main" id="{167D5AED-14D7-4047-918F-97F25CA72403}"/>
              </a:ext>
            </a:extLst>
          </p:cNvPr>
          <p:cNvPicPr>
            <a:picLocks noChangeAspect="1"/>
          </p:cNvPicPr>
          <p:nvPr/>
        </p:nvPicPr>
        <p:blipFill>
          <a:blip r:embed="rId3"/>
          <a:stretch>
            <a:fillRect/>
          </a:stretch>
        </p:blipFill>
        <p:spPr>
          <a:xfrm>
            <a:off x="7547429" y="3327400"/>
            <a:ext cx="3355024" cy="2234829"/>
          </a:xfrm>
          <a:prstGeom prst="rect">
            <a:avLst/>
          </a:prstGeom>
        </p:spPr>
      </p:pic>
    </p:spTree>
    <p:extLst>
      <p:ext uri="{BB962C8B-B14F-4D97-AF65-F5344CB8AC3E}">
        <p14:creationId xmlns:p14="http://schemas.microsoft.com/office/powerpoint/2010/main" val="153283929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900" decel="100000" fill="hold"/>
                                        <p:tgtEl>
                                          <p:spTgt spid="5"/>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7C59BEC-C4CC-4741-B975-08C543178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Arc 12">
            <a:extLst>
              <a:ext uri="{FF2B5EF4-FFF2-40B4-BE49-F238E27FC236}">
                <a16:creationId xmlns:a16="http://schemas.microsoft.com/office/drawing/2014/main" id="{72DEF309-605D-4117-9340-6D589B6C3A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986173" flipV="1">
            <a:off x="3930947" y="651615"/>
            <a:ext cx="4083433" cy="408343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2990BB3-9FD7-49B3-8E6E-502AA69C5001}"/>
              </a:ext>
            </a:extLst>
          </p:cNvPr>
          <p:cNvSpPr>
            <a:spLocks noGrp="1"/>
          </p:cNvSpPr>
          <p:nvPr>
            <p:ph type="title"/>
          </p:nvPr>
        </p:nvSpPr>
        <p:spPr>
          <a:xfrm>
            <a:off x="838200" y="365125"/>
            <a:ext cx="10515600" cy="1325563"/>
          </a:xfrm>
        </p:spPr>
        <p:txBody>
          <a:bodyPr>
            <a:normAutofit/>
          </a:bodyPr>
          <a:lstStyle/>
          <a:p>
            <a:r>
              <a:rPr lang="en-GB"/>
              <a:t>Geographical location</a:t>
            </a:r>
          </a:p>
        </p:txBody>
      </p:sp>
      <p:sp>
        <p:nvSpPr>
          <p:cNvPr id="8" name="Content Placeholder 7">
            <a:extLst>
              <a:ext uri="{FF2B5EF4-FFF2-40B4-BE49-F238E27FC236}">
                <a16:creationId xmlns:a16="http://schemas.microsoft.com/office/drawing/2014/main" id="{6EF3BB33-1D46-474E-A6E3-49F20200978B}"/>
              </a:ext>
            </a:extLst>
          </p:cNvPr>
          <p:cNvSpPr>
            <a:spLocks noGrp="1"/>
          </p:cNvSpPr>
          <p:nvPr>
            <p:ph idx="1"/>
          </p:nvPr>
        </p:nvSpPr>
        <p:spPr>
          <a:xfrm>
            <a:off x="406880" y="1840002"/>
            <a:ext cx="6658567" cy="4308207"/>
          </a:xfrm>
        </p:spPr>
        <p:txBody>
          <a:bodyPr vert="horz" lIns="91440" tIns="45720" rIns="91440" bIns="45720" rtlCol="0" anchor="t">
            <a:normAutofit/>
          </a:bodyPr>
          <a:lstStyle/>
          <a:p>
            <a:r>
              <a:rPr lang="en-US" sz="2200"/>
              <a:t>Monaco is the second smallest independent state in the world after the Vatican City with an area of 2.02km</a:t>
            </a:r>
          </a:p>
          <a:p>
            <a:r>
              <a:rPr lang="en-US" sz="2200"/>
              <a:t>France borders the country on 3 sides, with the other bordering the Mediterranean Sea. </a:t>
            </a:r>
          </a:p>
          <a:p>
            <a:r>
              <a:rPr lang="en-US" sz="2200">
                <a:ea typeface="+mn-lt"/>
                <a:cs typeface="+mn-lt"/>
              </a:rPr>
              <a:t>It is a mountainous country as the land borders back onto the French Alps.</a:t>
            </a:r>
            <a:endParaRPr lang="en-US" sz="2200"/>
          </a:p>
          <a:p>
            <a:r>
              <a:rPr lang="en-US" sz="2200"/>
              <a:t>It is about 9.3 miles from the state border with Italy.</a:t>
            </a:r>
          </a:p>
          <a:p>
            <a:r>
              <a:rPr lang="en-US" sz="2200"/>
              <a:t>It also has the world's shortest coastline at 2.38 miles.</a:t>
            </a:r>
          </a:p>
        </p:txBody>
      </p:sp>
      <p:sp>
        <p:nvSpPr>
          <p:cNvPr id="15" name="Oval 14">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77008" y="5228027"/>
            <a:ext cx="1107241" cy="10772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4" descr="A close up of a map&#10;&#10;Description generated with high confidence">
            <a:extLst>
              <a:ext uri="{FF2B5EF4-FFF2-40B4-BE49-F238E27FC236}">
                <a16:creationId xmlns:a16="http://schemas.microsoft.com/office/drawing/2014/main" id="{20CAE7D2-3705-4A74-AFF3-4B79632266B4}"/>
              </a:ext>
            </a:extLst>
          </p:cNvPr>
          <p:cNvPicPr>
            <a:picLocks noChangeAspect="1"/>
          </p:cNvPicPr>
          <p:nvPr/>
        </p:nvPicPr>
        <p:blipFill>
          <a:blip r:embed="rId2"/>
          <a:stretch>
            <a:fillRect/>
          </a:stretch>
        </p:blipFill>
        <p:spPr>
          <a:xfrm>
            <a:off x="7396554" y="1847506"/>
            <a:ext cx="3935005" cy="4303912"/>
          </a:xfrm>
          <a:custGeom>
            <a:avLst/>
            <a:gdLst/>
            <a:ahLst/>
            <a:cxnLst/>
            <a:rect l="l" t="t" r="r" b="b"/>
            <a:pathLst>
              <a:path w="4221597" h="4303912">
                <a:moveTo>
                  <a:pt x="126986" y="0"/>
                </a:moveTo>
                <a:lnTo>
                  <a:pt x="4094611" y="0"/>
                </a:lnTo>
                <a:cubicBezTo>
                  <a:pt x="4164743" y="0"/>
                  <a:pt x="4221597" y="56854"/>
                  <a:pt x="4221597" y="126986"/>
                </a:cubicBezTo>
                <a:lnTo>
                  <a:pt x="4221597" y="4176926"/>
                </a:lnTo>
                <a:cubicBezTo>
                  <a:pt x="4221597" y="4247058"/>
                  <a:pt x="4164743" y="4303912"/>
                  <a:pt x="4094611" y="4303912"/>
                </a:cubicBezTo>
                <a:lnTo>
                  <a:pt x="126986" y="4303912"/>
                </a:lnTo>
                <a:cubicBezTo>
                  <a:pt x="56854" y="4303912"/>
                  <a:pt x="0" y="4247058"/>
                  <a:pt x="0" y="4176926"/>
                </a:cubicBezTo>
                <a:lnTo>
                  <a:pt x="0" y="126986"/>
                </a:lnTo>
                <a:cubicBezTo>
                  <a:pt x="0" y="56854"/>
                  <a:pt x="56854" y="0"/>
                  <a:pt x="126986" y="0"/>
                </a:cubicBezTo>
                <a:close/>
              </a:path>
            </a:pathLst>
          </a:custGeom>
        </p:spPr>
      </p:pic>
    </p:spTree>
    <p:extLst>
      <p:ext uri="{BB962C8B-B14F-4D97-AF65-F5344CB8AC3E}">
        <p14:creationId xmlns:p14="http://schemas.microsoft.com/office/powerpoint/2010/main" val="215879147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1135A26D-9D47-467E-91F1-31149BF0D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CB147A70-DC29-4DDF-A34C-2B82C6E229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19333" y="0"/>
            <a:ext cx="842502" cy="354793"/>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478BC29-C526-4989-8A88-80E61F9C2BB8}"/>
              </a:ext>
            </a:extLst>
          </p:cNvPr>
          <p:cNvSpPr>
            <a:spLocks noGrp="1"/>
          </p:cNvSpPr>
          <p:nvPr>
            <p:ph idx="1"/>
          </p:nvPr>
        </p:nvSpPr>
        <p:spPr>
          <a:xfrm>
            <a:off x="779584" y="1122241"/>
            <a:ext cx="5393361" cy="4409953"/>
          </a:xfrm>
        </p:spPr>
        <p:txBody>
          <a:bodyPr vert="horz" lIns="91440" tIns="45720" rIns="91440" bIns="45720" rtlCol="0" anchor="t">
            <a:normAutofit/>
          </a:bodyPr>
          <a:lstStyle/>
          <a:p>
            <a:r>
              <a:rPr lang="en-GB" sz="2000"/>
              <a:t>Monaco is split up into 5 </a:t>
            </a:r>
            <a:r>
              <a:rPr lang="en-GB" sz="2000" i="1"/>
              <a:t>quartiers</a:t>
            </a:r>
            <a:r>
              <a:rPr lang="en-GB" sz="2000"/>
              <a:t> and 10 wards</a:t>
            </a:r>
          </a:p>
          <a:p>
            <a:r>
              <a:rPr lang="en-US" sz="2000">
                <a:ea typeface="+mn-lt"/>
                <a:cs typeface="+mn-lt"/>
              </a:rPr>
              <a:t>The 2018 population was 38,682, and with 19,009 people per square km, it is the most densely populated sovereign state in the world.</a:t>
            </a:r>
          </a:p>
          <a:p>
            <a:r>
              <a:rPr lang="en-US" sz="2000"/>
              <a:t>The country's highest point is 539ft above sea level at the access point to the Patio Palace</a:t>
            </a:r>
            <a:r>
              <a:rPr lang="en-US" sz="2000" i="1"/>
              <a:t> </a:t>
            </a:r>
            <a:r>
              <a:rPr lang="en-US" sz="2000"/>
              <a:t>residential building. The lowest point is the Mediterranean Sea.</a:t>
            </a:r>
          </a:p>
          <a:p>
            <a:r>
              <a:rPr lang="en-US" sz="2000"/>
              <a:t>Saint-Jean is the longest river, around 190m long, and the biggest lake is </a:t>
            </a:r>
            <a:r>
              <a:rPr lang="en-US" sz="2000" err="1"/>
              <a:t>Fontvieille</a:t>
            </a:r>
            <a:r>
              <a:rPr lang="en-US" sz="2000"/>
              <a:t>, approximately 5,000 square </a:t>
            </a:r>
            <a:r>
              <a:rPr lang="en-US" sz="2000" err="1"/>
              <a:t>metres</a:t>
            </a:r>
          </a:p>
          <a:p>
            <a:endParaRPr lang="en-US" sz="2000"/>
          </a:p>
        </p:txBody>
      </p:sp>
      <p:sp>
        <p:nvSpPr>
          <p:cNvPr id="59" name="Oval 58">
            <a:extLst>
              <a:ext uri="{FF2B5EF4-FFF2-40B4-BE49-F238E27FC236}">
                <a16:creationId xmlns:a16="http://schemas.microsoft.com/office/drawing/2014/main" id="{3B438362-1E1E-4C62-A99E-4134CB163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80791" y="1327365"/>
            <a:ext cx="610857" cy="61085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6C077334-5571-4B83-A83E-4CCCFA7B5E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19536" y="0"/>
            <a:ext cx="2093996" cy="1402773"/>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4" descr="A picture containing text, map&#10;&#10;Description generated with very high confidence">
            <a:extLst>
              <a:ext uri="{FF2B5EF4-FFF2-40B4-BE49-F238E27FC236}">
                <a16:creationId xmlns:a16="http://schemas.microsoft.com/office/drawing/2014/main" id="{13E84F02-16BA-40B5-B698-28DED860AA9E}"/>
              </a:ext>
            </a:extLst>
          </p:cNvPr>
          <p:cNvPicPr>
            <a:picLocks noChangeAspect="1"/>
          </p:cNvPicPr>
          <p:nvPr/>
        </p:nvPicPr>
        <p:blipFill rotWithShape="1">
          <a:blip r:embed="rId2"/>
          <a:srcRect t="17276" r="1" b="14350"/>
          <a:stretch/>
        </p:blipFill>
        <p:spPr>
          <a:xfrm>
            <a:off x="6296467" y="2225159"/>
            <a:ext cx="2943729" cy="2516965"/>
          </a:xfrm>
          <a:custGeom>
            <a:avLst/>
            <a:gdLst/>
            <a:ahLst/>
            <a:cxnLst/>
            <a:rect l="l" t="t" r="r" b="b"/>
            <a:pathLst>
              <a:path w="3064284" h="3064284">
                <a:moveTo>
                  <a:pt x="166483" y="0"/>
                </a:moveTo>
                <a:lnTo>
                  <a:pt x="2897801" y="0"/>
                </a:lnTo>
                <a:cubicBezTo>
                  <a:pt x="2989747" y="0"/>
                  <a:pt x="3064284" y="74537"/>
                  <a:pt x="3064284" y="166483"/>
                </a:cubicBezTo>
                <a:lnTo>
                  <a:pt x="3064284" y="2897801"/>
                </a:lnTo>
                <a:cubicBezTo>
                  <a:pt x="3064284" y="2989747"/>
                  <a:pt x="2989747" y="3064284"/>
                  <a:pt x="2897801" y="3064284"/>
                </a:cubicBezTo>
                <a:lnTo>
                  <a:pt x="166483" y="3064284"/>
                </a:lnTo>
                <a:cubicBezTo>
                  <a:pt x="74537" y="3064284"/>
                  <a:pt x="0" y="2989747"/>
                  <a:pt x="0" y="2897801"/>
                </a:cubicBezTo>
                <a:lnTo>
                  <a:pt x="0" y="166483"/>
                </a:lnTo>
                <a:cubicBezTo>
                  <a:pt x="0" y="74537"/>
                  <a:pt x="74537" y="0"/>
                  <a:pt x="166483" y="0"/>
                </a:cubicBezTo>
                <a:close/>
              </a:path>
            </a:pathLst>
          </a:custGeom>
        </p:spPr>
      </p:pic>
      <p:pic>
        <p:nvPicPr>
          <p:cNvPr id="2" name="Picture 4" descr="A close up of a map&#10;&#10;Description generated with high confidence">
            <a:extLst>
              <a:ext uri="{FF2B5EF4-FFF2-40B4-BE49-F238E27FC236}">
                <a16:creationId xmlns:a16="http://schemas.microsoft.com/office/drawing/2014/main" id="{71EABA26-433C-437E-93AD-6BF08559F232}"/>
              </a:ext>
            </a:extLst>
          </p:cNvPr>
          <p:cNvPicPr>
            <a:picLocks noChangeAspect="1"/>
          </p:cNvPicPr>
          <p:nvPr/>
        </p:nvPicPr>
        <p:blipFill>
          <a:blip r:embed="rId3"/>
          <a:stretch>
            <a:fillRect/>
          </a:stretch>
        </p:blipFill>
        <p:spPr>
          <a:xfrm>
            <a:off x="9332658" y="353760"/>
            <a:ext cx="2405258" cy="2738576"/>
          </a:xfrm>
          <a:custGeom>
            <a:avLst/>
            <a:gdLst/>
            <a:ahLst/>
            <a:cxnLst/>
            <a:rect l="l" t="t" r="r" b="b"/>
            <a:pathLst>
              <a:path w="1999274" h="2247255">
                <a:moveTo>
                  <a:pt x="108501" y="0"/>
                </a:moveTo>
                <a:lnTo>
                  <a:pt x="1890773" y="0"/>
                </a:lnTo>
                <a:cubicBezTo>
                  <a:pt x="1950696" y="0"/>
                  <a:pt x="1999274" y="48578"/>
                  <a:pt x="1999274" y="108501"/>
                </a:cubicBezTo>
                <a:lnTo>
                  <a:pt x="1999274" y="2138754"/>
                </a:lnTo>
                <a:cubicBezTo>
                  <a:pt x="1999274" y="2198677"/>
                  <a:pt x="1950696" y="2247255"/>
                  <a:pt x="1890773" y="2247255"/>
                </a:cubicBezTo>
                <a:lnTo>
                  <a:pt x="108501" y="2247255"/>
                </a:lnTo>
                <a:cubicBezTo>
                  <a:pt x="48578" y="2247255"/>
                  <a:pt x="0" y="2198677"/>
                  <a:pt x="0" y="2138754"/>
                </a:cubicBezTo>
                <a:lnTo>
                  <a:pt x="0" y="108501"/>
                </a:lnTo>
                <a:cubicBezTo>
                  <a:pt x="0" y="48578"/>
                  <a:pt x="48578" y="0"/>
                  <a:pt x="108501" y="0"/>
                </a:cubicBezTo>
                <a:close/>
              </a:path>
            </a:pathLst>
          </a:custGeom>
        </p:spPr>
      </p:pic>
      <p:pic>
        <p:nvPicPr>
          <p:cNvPr id="7" name="Picture 7" descr="A view of a city and some water and a mountain in the background&#10;&#10;Description generated with very high confidence">
            <a:extLst>
              <a:ext uri="{FF2B5EF4-FFF2-40B4-BE49-F238E27FC236}">
                <a16:creationId xmlns:a16="http://schemas.microsoft.com/office/drawing/2014/main" id="{B054D432-C63D-4F61-885F-0151767C6ED5}"/>
              </a:ext>
            </a:extLst>
          </p:cNvPr>
          <p:cNvPicPr>
            <a:picLocks noChangeAspect="1"/>
          </p:cNvPicPr>
          <p:nvPr/>
        </p:nvPicPr>
        <p:blipFill>
          <a:blip r:embed="rId4"/>
          <a:stretch>
            <a:fillRect/>
          </a:stretch>
        </p:blipFill>
        <p:spPr>
          <a:xfrm>
            <a:off x="9332657" y="3851620"/>
            <a:ext cx="2709269" cy="2027067"/>
          </a:xfrm>
          <a:custGeom>
            <a:avLst/>
            <a:gdLst/>
            <a:ahLst/>
            <a:cxnLst/>
            <a:rect l="l" t="t" r="r" b="b"/>
            <a:pathLst>
              <a:path w="3064284" h="3064284">
                <a:moveTo>
                  <a:pt x="166483" y="0"/>
                </a:moveTo>
                <a:lnTo>
                  <a:pt x="2897801" y="0"/>
                </a:lnTo>
                <a:cubicBezTo>
                  <a:pt x="2989747" y="0"/>
                  <a:pt x="3064284" y="74537"/>
                  <a:pt x="3064284" y="166483"/>
                </a:cubicBezTo>
                <a:lnTo>
                  <a:pt x="3064284" y="2897801"/>
                </a:lnTo>
                <a:cubicBezTo>
                  <a:pt x="3064284" y="2989747"/>
                  <a:pt x="2989747" y="3064284"/>
                  <a:pt x="2897801" y="3064284"/>
                </a:cubicBezTo>
                <a:lnTo>
                  <a:pt x="166483" y="3064284"/>
                </a:lnTo>
                <a:cubicBezTo>
                  <a:pt x="74537" y="3064284"/>
                  <a:pt x="0" y="2989747"/>
                  <a:pt x="0" y="2897801"/>
                </a:cubicBezTo>
                <a:lnTo>
                  <a:pt x="0" y="166483"/>
                </a:lnTo>
                <a:cubicBezTo>
                  <a:pt x="0" y="74537"/>
                  <a:pt x="74537" y="0"/>
                  <a:pt x="166483" y="0"/>
                </a:cubicBezTo>
                <a:close/>
              </a:path>
            </a:pathLst>
          </a:custGeom>
        </p:spPr>
      </p:pic>
      <p:sp>
        <p:nvSpPr>
          <p:cNvPr id="63" name="Arc 62">
            <a:extLst>
              <a:ext uri="{FF2B5EF4-FFF2-40B4-BE49-F238E27FC236}">
                <a16:creationId xmlns:a16="http://schemas.microsoft.com/office/drawing/2014/main" id="{4D3DC50D-CA0F-48F9-B17E-20D8669AA4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76147" y="5530635"/>
            <a:ext cx="3939038" cy="3939038"/>
          </a:xfrm>
          <a:prstGeom prst="arc">
            <a:avLst>
              <a:gd name="adj1" fmla="val 16200000"/>
              <a:gd name="adj2" fmla="val 20354996"/>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D1B80E9C-CF8A-440B-B8F5-54BF121BF4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19536" y="6066084"/>
            <a:ext cx="1913062" cy="791916"/>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485768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900" decel="100000" fill="hold"/>
                                        <p:tgtEl>
                                          <p:spTgt spid="2"/>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900" decel="100000" fill="hold"/>
                                        <p:tgtEl>
                                          <p:spTgt spid="7"/>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hapesVTI">
  <a:themeElements>
    <a:clrScheme name="Office Theme">
      <a:dk1>
        <a:srgbClr val="000000"/>
      </a:dk1>
      <a:lt1>
        <a:srgbClr val="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estival">
      <a:majorFont>
        <a:latin typeface="Tw Cen M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apesVTI" id="{C78D20FD-A872-4243-8597-B534C62538FF}" vid="{7CAFCCF9-7834-41D6-B6AB-7D225A18A4E9}"/>
    </a:ext>
  </a:extLst>
</a:theme>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9</Slides>
  <Notes>0</Notes>
  <HiddenSlides>0</HiddenSlide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ShapesVTI</vt:lpstr>
      <vt:lpstr>MONACO</vt:lpstr>
      <vt:lpstr>Interesting Facts</vt:lpstr>
      <vt:lpstr>hello</vt:lpstr>
      <vt:lpstr>PowerPoint Presentation</vt:lpstr>
      <vt:lpstr>PowerPoint Presentation</vt:lpstr>
      <vt:lpstr>PowerPoint Presentation</vt:lpstr>
      <vt:lpstr>PowerPoint Presentation</vt:lpstr>
      <vt:lpstr>Geographical location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Thomson-LHA</cp:lastModifiedBy>
  <cp:revision>18</cp:revision>
  <dcterms:created xsi:type="dcterms:W3CDTF">2020-05-20T08:48:18Z</dcterms:created>
  <dcterms:modified xsi:type="dcterms:W3CDTF">2020-05-27T10:36:10Z</dcterms:modified>
</cp:coreProperties>
</file>