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8228CE-0ECF-4CBC-AEFF-77B6792B096C}" v="2" dt="2020-05-27T08:41: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B4B72-F021-4156-8354-6A444BF818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07425D-19D7-417F-B308-35FF108D7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B76D6-B781-407C-8CD4-8A458567A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D832-2F22-4DAB-9212-45F369FED908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4AD53-5A6E-4AB1-B116-707A81FD8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A1EB0-D089-4471-BA8C-E0E703A65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45CB-DFF5-4C98-A2AB-1EC4F497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13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14D25-8EDC-4721-9DF1-C51F0C80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45EC5-1C59-46EF-BD9B-85B51DFBF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B5F22-FD83-42E4-B2D6-97DEA85C8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D832-2F22-4DAB-9212-45F369FED908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9F6DD-644E-4F5C-AE44-9FAD7991D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D4D-00AF-4DA9-A606-146CDA9F1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45CB-DFF5-4C98-A2AB-1EC4F497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4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6BA089-840C-42EC-ACEC-C0CC438343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D2A4DC-4200-4C2D-AEC9-18186576A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7FCD9-0DCE-4D7A-B6E3-955432215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D832-2F22-4DAB-9212-45F369FED908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0548C-47C2-4F35-A78C-F9307DB78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22E52-DF47-4282-B5AA-1E7D7AFE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45CB-DFF5-4C98-A2AB-1EC4F497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645A8-8E66-41D8-BBBB-7CEE83941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597CA-23B1-42F3-B3E6-047CF583C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94D28-FBE1-4E2D-A148-E97B751DB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D832-2F22-4DAB-9212-45F369FED908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C6F8A-5B56-4EC6-8AD4-BA6DED48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7102E-9EDF-4C9D-A6D4-DE216996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45CB-DFF5-4C98-A2AB-1EC4F497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0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C22C-59E4-49B3-85DC-5F315D136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1586CF-E195-4E14-B7D6-DC9858EAD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A7C90-0C83-4758-950E-56E38E502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D832-2F22-4DAB-9212-45F369FED908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FCD5D-22E2-4E3B-BE26-81AAE6E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4283D-CA15-4734-AB60-253AD034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45CB-DFF5-4C98-A2AB-1EC4F497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8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FA3E2-843D-4340-AC99-104BA8762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FB115-A30B-4C6D-B45C-B514145CC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7C6FE-6620-46D5-A893-C161F2D29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F17A0-7C73-4153-ADDF-A3F6BFE16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D832-2F22-4DAB-9212-45F369FED908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07D72-2DA4-426E-8FB9-41786EC80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E9ADE4-E164-489A-9EBA-F24BF947C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45CB-DFF5-4C98-A2AB-1EC4F497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13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F8998-FEAD-4BBE-9FD1-C63705EE6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D75E8-5277-45C3-99C3-A4036AED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28403-AA24-41F3-AB42-28C115AC8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FB909E-F44B-4EB7-990A-A06A952B70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72981B-E371-42A4-9AA4-E87E6A6473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4BC2AC-6D4B-4C5B-92AF-97674B10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D832-2F22-4DAB-9212-45F369FED908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D8D2E8-596D-4753-8E56-A07E701A1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23409E-48BA-47AA-93B9-E092EF3FF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45CB-DFF5-4C98-A2AB-1EC4F497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5768D-C867-409C-BB63-81ED712EA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274599-9C69-4780-9439-F851327A7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D832-2F22-4DAB-9212-45F369FED908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2A058A-81E6-4065-9F18-0980DCBD4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BEDAC-167C-4FAD-A76C-0648AE70B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45CB-DFF5-4C98-A2AB-1EC4F497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13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2DFAF4-53C8-4014-A039-B8A6F5C48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D832-2F22-4DAB-9212-45F369FED908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9838DF-70B3-46CF-BD51-FE225C0D2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BAF97-108A-4465-BF68-CDA7609E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45CB-DFF5-4C98-A2AB-1EC4F497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4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044-B57A-45A9-A372-65D5715C3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6E2D1-DCF4-47C0-BAB2-FF1A8154A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EAA14-9184-485B-8783-8471A989E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4F646-9D18-4BBB-9CDC-6BDD7C267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D832-2F22-4DAB-9212-45F369FED908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4766F-8DD7-4867-98A3-B3F73DCB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E42B-B675-4EB7-B615-365A4AB5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45CB-DFF5-4C98-A2AB-1EC4F497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5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8966F-FC4D-4BC2-BD0F-24059CD3A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90FE2B-C088-43BF-A5E5-A44C9BC8AC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44A6E9-7CED-410E-8426-D41FD9631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3B17A-CAFC-4B8D-BF54-B532A6DD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AD832-2F22-4DAB-9212-45F369FED908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33771-B2D4-4AC1-B81F-10433822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D1A7A7-FF14-4D2C-A9AC-1D84EFDA4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45CB-DFF5-4C98-A2AB-1EC4F497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20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4EB7-6900-4E62-853B-3B56207F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A522C-A62B-44D2-8570-8C3A20048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594CA-EDD8-49E8-B1B6-E1A580C24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AD832-2F22-4DAB-9212-45F369FED908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D6DF5-5EC2-4C1D-8DA3-A5E0A9C8D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987BB-E34F-48C5-9DAD-BC5399EBE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F45CB-DFF5-4C98-A2AB-1EC4F497F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8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2" descr="A picture containing tree&#10;&#10;Description generated with very high confidence">
            <a:extLst>
              <a:ext uri="{FF2B5EF4-FFF2-40B4-BE49-F238E27FC236}">
                <a16:creationId xmlns:a16="http://schemas.microsoft.com/office/drawing/2014/main" id="{E06C9D43-6178-4603-83E9-4B7850ACD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5622" r="548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FC0773-E046-4E25-B197-4AE8DC543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French Speaking Canada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6D77C9-A6A4-4A53-B46A-1E4DC3A1E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02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B81D2-82B2-48DE-BD3A-528326A1B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History – Why French is spoken there? </a:t>
            </a:r>
            <a:endParaRPr lang="en-GB"/>
          </a:p>
        </p:txBody>
      </p:sp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5B6D73D9-56D4-4EBB-9B2B-4075157E5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664" y="1365283"/>
            <a:ext cx="3658643" cy="2683309"/>
          </a:xfrm>
        </p:spPr>
      </p:pic>
      <p:pic>
        <p:nvPicPr>
          <p:cNvPr id="5" name="Picture 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C1A05D0E-0275-4405-8DB7-C8775B1BD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86" y="4044145"/>
            <a:ext cx="2116377" cy="1452367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0F1B64A2-CBB8-4C3C-99A0-4D069D2AE96F}"/>
              </a:ext>
            </a:extLst>
          </p:cNvPr>
          <p:cNvSpPr/>
          <p:nvPr/>
        </p:nvSpPr>
        <p:spPr>
          <a:xfrm rot="5340000">
            <a:off x="1469370" y="5839023"/>
            <a:ext cx="688932" cy="219205"/>
          </a:xfrm>
          <a:prstGeom prst="lef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1A460-8DA0-475A-85C2-17AA1042F87E}"/>
              </a:ext>
            </a:extLst>
          </p:cNvPr>
          <p:cNvSpPr txBox="1"/>
          <p:nvPr/>
        </p:nvSpPr>
        <p:spPr>
          <a:xfrm>
            <a:off x="841984" y="6238614"/>
            <a:ext cx="23256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The flag of New France</a:t>
            </a:r>
          </a:p>
        </p:txBody>
      </p:sp>
      <p:pic>
        <p:nvPicPr>
          <p:cNvPr id="10" name="Picture 10" descr="A person looking at the camera&#10;&#10;Description generated with high confidence">
            <a:extLst>
              <a:ext uri="{FF2B5EF4-FFF2-40B4-BE49-F238E27FC236}">
                <a16:creationId xmlns:a16="http://schemas.microsoft.com/office/drawing/2014/main" id="{2DB86555-8679-4648-8F10-E0F9B2AF7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8458" y="322285"/>
            <a:ext cx="2087932" cy="27896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CEB047-13A4-4DA3-89D0-7AABC045AEFD}"/>
              </a:ext>
            </a:extLst>
          </p:cNvPr>
          <p:cNvSpPr txBox="1"/>
          <p:nvPr/>
        </p:nvSpPr>
        <p:spPr>
          <a:xfrm>
            <a:off x="10097544" y="2707187"/>
            <a:ext cx="1594980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Jacques Cartier</a:t>
            </a:r>
          </a:p>
        </p:txBody>
      </p:sp>
      <p:pic>
        <p:nvPicPr>
          <p:cNvPr id="12" name="Picture 12" descr="A close up of a map&#10;&#10;Description generated with high confidence">
            <a:extLst>
              <a:ext uri="{FF2B5EF4-FFF2-40B4-BE49-F238E27FC236}">
                <a16:creationId xmlns:a16="http://schemas.microsoft.com/office/drawing/2014/main" id="{0BE278D8-E2E2-4F6F-A240-B27914501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811" y="1449804"/>
            <a:ext cx="3505200" cy="2517898"/>
          </a:xfrm>
          <a:prstGeom prst="rect">
            <a:avLst/>
          </a:prstGeom>
        </p:spPr>
      </p:pic>
      <p:sp>
        <p:nvSpPr>
          <p:cNvPr id="13" name="Arrow: Up 12">
            <a:extLst>
              <a:ext uri="{FF2B5EF4-FFF2-40B4-BE49-F238E27FC236}">
                <a16:creationId xmlns:a16="http://schemas.microsoft.com/office/drawing/2014/main" id="{9BF15F91-120C-48E2-AC1E-0DFC777544E2}"/>
              </a:ext>
            </a:extLst>
          </p:cNvPr>
          <p:cNvSpPr/>
          <p:nvPr/>
        </p:nvSpPr>
        <p:spPr>
          <a:xfrm rot="16200000">
            <a:off x="7632770" y="1587376"/>
            <a:ext cx="229644" cy="1189971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D2FD42-DFE6-4307-B549-D171C1CEFEB6}"/>
              </a:ext>
            </a:extLst>
          </p:cNvPr>
          <p:cNvSpPr txBox="1"/>
          <p:nvPr/>
        </p:nvSpPr>
        <p:spPr>
          <a:xfrm>
            <a:off x="8306061" y="1969979"/>
            <a:ext cx="15949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Saint Lawrence River.</a:t>
            </a:r>
          </a:p>
        </p:txBody>
      </p:sp>
      <p:pic>
        <p:nvPicPr>
          <p:cNvPr id="15" name="Picture 15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02D4807C-D9B1-4B82-8C8D-445420718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2482" y="3293015"/>
            <a:ext cx="3943609" cy="32260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D0FFD4-340C-4A7B-B869-4B361881064D}"/>
              </a:ext>
            </a:extLst>
          </p:cNvPr>
          <p:cNvSpPr txBox="1"/>
          <p:nvPr/>
        </p:nvSpPr>
        <p:spPr>
          <a:xfrm>
            <a:off x="8062717" y="3417648"/>
            <a:ext cx="3880979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The French colonists arriving in Canada.</a:t>
            </a:r>
          </a:p>
        </p:txBody>
      </p:sp>
      <p:pic>
        <p:nvPicPr>
          <p:cNvPr id="17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D04006C-B2A5-4E1E-A6D8-D1F40AE5D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511" y="4455092"/>
            <a:ext cx="3265117" cy="1632558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D4D46961-FAA3-4D9B-A075-39C6D54BE415}"/>
              </a:ext>
            </a:extLst>
          </p:cNvPr>
          <p:cNvSpPr/>
          <p:nvPr/>
        </p:nvSpPr>
        <p:spPr>
          <a:xfrm>
            <a:off x="5298863" y="5049931"/>
            <a:ext cx="1283917" cy="31315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C1696E-63B6-4E6C-BD74-FFE0FC7E0DAB}"/>
              </a:ext>
            </a:extLst>
          </p:cNvPr>
          <p:cNvSpPr txBox="1"/>
          <p:nvPr/>
        </p:nvSpPr>
        <p:spPr>
          <a:xfrm>
            <a:off x="6584384" y="4851619"/>
            <a:ext cx="1427967" cy="92333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The French-Canadian flag</a:t>
            </a:r>
          </a:p>
        </p:txBody>
      </p:sp>
    </p:spTree>
    <p:extLst>
      <p:ext uri="{BB962C8B-B14F-4D97-AF65-F5344CB8AC3E}">
        <p14:creationId xmlns:p14="http://schemas.microsoft.com/office/powerpoint/2010/main" val="183475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1E6B6D-D682-4638-8895-243AFC6A8353}"/>
              </a:ext>
            </a:extLst>
          </p:cNvPr>
          <p:cNvSpPr/>
          <p:nvPr/>
        </p:nvSpPr>
        <p:spPr>
          <a:xfrm>
            <a:off x="7995788" y="1547544"/>
            <a:ext cx="3263659" cy="16965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C7B9E1-1F0D-429B-81F4-022D519C3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Geography of Québec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CFD40-A539-47F7-A1B7-16BF16CF0F25}"/>
              </a:ext>
            </a:extLst>
          </p:cNvPr>
          <p:cNvSpPr txBox="1"/>
          <p:nvPr/>
        </p:nvSpPr>
        <p:spPr>
          <a:xfrm>
            <a:off x="8002439" y="1590136"/>
            <a:ext cx="3375803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cs typeface="Calibri"/>
              </a:rPr>
              <a:t>Québec</a:t>
            </a:r>
          </a:p>
          <a:p>
            <a:r>
              <a:rPr lang="en-US" sz="2400" dirty="0">
                <a:cs typeface="Calibri"/>
              </a:rPr>
              <a:t>Capital: Québec City</a:t>
            </a:r>
          </a:p>
          <a:p>
            <a:r>
              <a:rPr lang="en-US" sz="2400" dirty="0">
                <a:cs typeface="Calibri"/>
              </a:rPr>
              <a:t>Population: 8.485 million</a:t>
            </a:r>
          </a:p>
          <a:p>
            <a:r>
              <a:rPr lang="en-US" sz="2400" dirty="0">
                <a:cs typeface="Calibri"/>
              </a:rPr>
              <a:t>Area: 1,542,056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6" name="Picture 6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207018E4-7E34-465A-AA8B-E2D182669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08" y="1597324"/>
            <a:ext cx="3269412" cy="2455654"/>
          </a:xfrm>
          <a:prstGeom prst="rect">
            <a:avLst/>
          </a:prstGeom>
        </p:spPr>
      </p:pic>
      <p:pic>
        <p:nvPicPr>
          <p:cNvPr id="7" name="Picture 7" descr="A large body of water&#10;&#10;Description generated with very high confidence">
            <a:extLst>
              <a:ext uri="{FF2B5EF4-FFF2-40B4-BE49-F238E27FC236}">
                <a16:creationId xmlns:a16="http://schemas.microsoft.com/office/drawing/2014/main" id="{EB8D0C96-193F-4D1F-B683-1A3FA2F97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65" y="4315634"/>
            <a:ext cx="3250540" cy="245367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29B354FE-E731-427C-8D9D-F16AF8F6EDF9}"/>
              </a:ext>
            </a:extLst>
          </p:cNvPr>
          <p:cNvSpPr/>
          <p:nvPr/>
        </p:nvSpPr>
        <p:spPr>
          <a:xfrm rot="10740000">
            <a:off x="2134050" y="5467203"/>
            <a:ext cx="1682150" cy="301926"/>
          </a:xfrm>
          <a:prstGeom prst="righ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3E59A-BAD2-48D4-8863-16416CA0CB1C}"/>
              </a:ext>
            </a:extLst>
          </p:cNvPr>
          <p:cNvSpPr txBox="1"/>
          <p:nvPr/>
        </p:nvSpPr>
        <p:spPr>
          <a:xfrm>
            <a:off x="3761340" y="5295001"/>
            <a:ext cx="88852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Lake Kempt</a:t>
            </a:r>
          </a:p>
        </p:txBody>
      </p:sp>
      <p:pic>
        <p:nvPicPr>
          <p:cNvPr id="10" name="Picture 10" descr="A view of a large body of water with a city in the background&#10;&#10;Description generated with very high confidence">
            <a:extLst>
              <a:ext uri="{FF2B5EF4-FFF2-40B4-BE49-F238E27FC236}">
                <a16:creationId xmlns:a16="http://schemas.microsoft.com/office/drawing/2014/main" id="{5CFA7085-3794-45BD-99E9-F3F919390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427" y="4223619"/>
            <a:ext cx="3272466" cy="2465177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189CBD64-E614-45B2-9E88-420DDCCDCECD}"/>
              </a:ext>
            </a:extLst>
          </p:cNvPr>
          <p:cNvSpPr/>
          <p:nvPr/>
        </p:nvSpPr>
        <p:spPr>
          <a:xfrm>
            <a:off x="7963406" y="5377131"/>
            <a:ext cx="1480867" cy="330679"/>
          </a:xfrm>
          <a:prstGeom prst="righ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BAEA26-4E8F-444D-AF45-5AF4D083F6C7}"/>
              </a:ext>
            </a:extLst>
          </p:cNvPr>
          <p:cNvSpPr txBox="1"/>
          <p:nvPr/>
        </p:nvSpPr>
        <p:spPr>
          <a:xfrm>
            <a:off x="6829012" y="5295001"/>
            <a:ext cx="88852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Ottawa </a:t>
            </a:r>
          </a:p>
          <a:p>
            <a:r>
              <a:rPr lang="en-US" dirty="0"/>
              <a:t>River</a:t>
            </a:r>
          </a:p>
        </p:txBody>
      </p:sp>
      <p:pic>
        <p:nvPicPr>
          <p:cNvPr id="13" name="Picture 13" descr="A close up of a mountain&#10;&#10;Description generated with very high confidence">
            <a:extLst>
              <a:ext uri="{FF2B5EF4-FFF2-40B4-BE49-F238E27FC236}">
                <a16:creationId xmlns:a16="http://schemas.microsoft.com/office/drawing/2014/main" id="{E729A659-C51E-4A24-9857-8E080ABFF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254" y="1603166"/>
            <a:ext cx="3260245" cy="24727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80E9D6-1084-4262-848E-904A33E7C4CC}"/>
              </a:ext>
            </a:extLst>
          </p:cNvPr>
          <p:cNvSpPr txBox="1"/>
          <p:nvPr/>
        </p:nvSpPr>
        <p:spPr>
          <a:xfrm>
            <a:off x="4848405" y="40576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Torngat Mountains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DFDA09-FFF0-40CF-832D-11AF73F26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656" y="4572000"/>
            <a:ext cx="2258356" cy="19582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FF4845-579E-4D4B-8658-AC980CA44B51}"/>
              </a:ext>
            </a:extLst>
          </p:cNvPr>
          <p:cNvSpPr txBox="1"/>
          <p:nvPr/>
        </p:nvSpPr>
        <p:spPr>
          <a:xfrm>
            <a:off x="4674463" y="6458787"/>
            <a:ext cx="205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Canadian Shield</a:t>
            </a:r>
          </a:p>
        </p:txBody>
      </p:sp>
    </p:spTree>
    <p:extLst>
      <p:ext uri="{BB962C8B-B14F-4D97-AF65-F5344CB8AC3E}">
        <p14:creationId xmlns:p14="http://schemas.microsoft.com/office/powerpoint/2010/main" val="666268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76B6A-8DC9-4464-8F7B-F15584612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80" y="165599"/>
            <a:ext cx="571282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Culture and Traditions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D5629-1148-4A59-82A5-6C49CD1C8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925" y="1083397"/>
            <a:ext cx="5212963" cy="559165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/>
            <a:r>
              <a:rPr lang="en-US" sz="2000" dirty="0"/>
              <a:t>Culture</a:t>
            </a:r>
            <a:endParaRPr lang="en-US" sz="2000">
              <a:cs typeface="Calibri"/>
            </a:endParaRPr>
          </a:p>
          <a:p>
            <a:r>
              <a:rPr lang="en-US" sz="2000" dirty="0"/>
              <a:t>Canadian culture is a mix of British, French and American influences.</a:t>
            </a:r>
            <a:endParaRPr lang="en-US" sz="2000" dirty="0">
              <a:cs typeface="Calibri"/>
            </a:endParaRPr>
          </a:p>
          <a:p>
            <a:r>
              <a:rPr lang="en-US" sz="2000" dirty="0"/>
              <a:t>One of the main places that speak French in Canada is Quebec. </a:t>
            </a:r>
            <a:endParaRPr lang="en-US" sz="2000">
              <a:cs typeface="Calibri"/>
            </a:endParaRPr>
          </a:p>
          <a:p>
            <a:r>
              <a:rPr lang="en-US" sz="2000" dirty="0"/>
              <a:t>People from Quebec are known for their “Joie de vivre”, and for their strong French accents.</a:t>
            </a:r>
            <a:endParaRPr lang="en-US" sz="2000">
              <a:cs typeface="Calibri"/>
            </a:endParaRPr>
          </a:p>
          <a:p>
            <a:pPr marL="0"/>
            <a:r>
              <a:rPr lang="en-US" sz="2000" dirty="0"/>
              <a:t>Food</a:t>
            </a:r>
            <a:endParaRPr lang="en-US" sz="2000">
              <a:cs typeface="Calibri"/>
            </a:endParaRPr>
          </a:p>
          <a:p>
            <a:r>
              <a:rPr lang="en-US" sz="2000" dirty="0"/>
              <a:t>Poutine is a favored French-Canadian dish. It consist of crispy fries, cheese and thick rich gravy. Sometimes pork is added to it.</a:t>
            </a:r>
            <a:endParaRPr lang="en-US" sz="2000">
              <a:cs typeface="Calibri"/>
            </a:endParaRPr>
          </a:p>
          <a:p>
            <a:r>
              <a:rPr lang="en-US" sz="2000" dirty="0"/>
              <a:t>Cretons is another popular French-Canadian dish. It is a meat spread made from ground pork and seasoned with many spices. It is usually spread on toast.</a:t>
            </a:r>
            <a:endParaRPr lang="en-US" sz="2000">
              <a:cs typeface="Calibri"/>
            </a:endParaRPr>
          </a:p>
          <a:p>
            <a:endParaRPr lang="en-US" sz="1100"/>
          </a:p>
          <a:p>
            <a:endParaRPr lang="en-US" sz="11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F3035D0-396B-4B6F-8E69-25E93083F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9" r="16527" b="-3"/>
          <a:stretch/>
        </p:blipFill>
        <p:spPr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6" name="Picture 6" descr="A bowl of food on a plate&#10;&#10;Description generated with very high confidence">
            <a:extLst>
              <a:ext uri="{FF2B5EF4-FFF2-40B4-BE49-F238E27FC236}">
                <a16:creationId xmlns:a16="http://schemas.microsoft.com/office/drawing/2014/main" id="{D9AA77C4-2C60-45B8-B132-AF3F2A48A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6175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bowl of food&#10;&#10;Description generated with very high confidence">
            <a:extLst>
              <a:ext uri="{FF2B5EF4-FFF2-40B4-BE49-F238E27FC236}">
                <a16:creationId xmlns:a16="http://schemas.microsoft.com/office/drawing/2014/main" id="{09F50D51-715F-404E-80CE-13A6979F64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5704" r="5930" b="-3"/>
          <a:stretch/>
        </p:blipFill>
        <p:spPr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4571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93775" y="478232"/>
            <a:ext cx="5809306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D3B52B-1495-4DC8-85E9-AE79BD8D8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839" y="1223044"/>
            <a:ext cx="4933490" cy="1424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Culture and Traditions 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782" y="2639023"/>
            <a:ext cx="4800600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93C5F-841A-45B4-A755-56E87D3724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8507" y="2689521"/>
            <a:ext cx="4933490" cy="364370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/>
            <a:r>
              <a:rPr lang="en-US" sz="1800" dirty="0">
                <a:solidFill>
                  <a:srgbClr val="FFFFFF"/>
                </a:solidFill>
              </a:rPr>
              <a:t>Sport</a:t>
            </a:r>
            <a:endParaRPr lang="en-US" sz="1800" dirty="0">
              <a:solidFill>
                <a:srgbClr val="FFFFFF"/>
              </a:solidFill>
              <a:cs typeface="Calibri"/>
            </a:endParaRPr>
          </a:p>
          <a:p>
            <a:r>
              <a:rPr lang="en-US" sz="1800" dirty="0">
                <a:solidFill>
                  <a:srgbClr val="FFFFFF"/>
                </a:solidFill>
              </a:rPr>
              <a:t>Ice hockey is an immensely popular sport which is played all over Canada. It is the county’s national sport</a:t>
            </a:r>
            <a:endParaRPr lang="en-US" sz="1800" dirty="0">
              <a:solidFill>
                <a:srgbClr val="FFFFFF"/>
              </a:solidFill>
              <a:cs typeface="Calibri"/>
            </a:endParaRPr>
          </a:p>
          <a:p>
            <a:pPr marL="0"/>
            <a:r>
              <a:rPr lang="en-US" sz="1800" dirty="0">
                <a:solidFill>
                  <a:srgbClr val="FFFFFF"/>
                </a:solidFill>
              </a:rPr>
              <a:t>Music</a:t>
            </a:r>
            <a:endParaRPr lang="en-US" sz="1800" dirty="0">
              <a:solidFill>
                <a:srgbClr val="FFFFFF"/>
              </a:solidFill>
              <a:cs typeface="Calibri"/>
            </a:endParaRPr>
          </a:p>
          <a:p>
            <a:r>
              <a:rPr lang="en-US" sz="1800" dirty="0">
                <a:solidFill>
                  <a:srgbClr val="FFFFFF"/>
                </a:solidFill>
              </a:rPr>
              <a:t>When the French first came to Canada, they brought instruments like the organs and sheet music</a:t>
            </a:r>
            <a:endParaRPr lang="en-US" sz="1800" dirty="0">
              <a:solidFill>
                <a:srgbClr val="FFFFFF"/>
              </a:solidFill>
              <a:cs typeface="Calibri"/>
            </a:endParaRPr>
          </a:p>
          <a:p>
            <a:pPr marL="0"/>
            <a:r>
              <a:rPr lang="en-US" sz="1800" dirty="0">
                <a:solidFill>
                  <a:srgbClr val="FFFFFF"/>
                </a:solidFill>
              </a:rPr>
              <a:t>Traditions</a:t>
            </a:r>
            <a:endParaRPr lang="en-US" sz="1800" dirty="0">
              <a:solidFill>
                <a:srgbClr val="FFFFFF"/>
              </a:solidFill>
              <a:cs typeface="Calibri"/>
            </a:endParaRPr>
          </a:p>
          <a:p>
            <a:r>
              <a:rPr lang="en-US" sz="1800" dirty="0">
                <a:solidFill>
                  <a:srgbClr val="FFFFFF"/>
                </a:solidFill>
              </a:rPr>
              <a:t>Dollard Day is a celebration in Canada which honors the British Queen Victoria, it is always on the Monday proceeding May 25</a:t>
            </a:r>
            <a:r>
              <a:rPr lang="en-US" sz="1800" baseline="30000" dirty="0">
                <a:solidFill>
                  <a:srgbClr val="FFFFFF"/>
                </a:solidFill>
              </a:rPr>
              <a:t>th</a:t>
            </a:r>
            <a:r>
              <a:rPr lang="en-US" sz="1800" dirty="0">
                <a:solidFill>
                  <a:srgbClr val="FFFFFF"/>
                </a:solidFill>
              </a:rPr>
              <a:t>.</a:t>
            </a:r>
            <a:endParaRPr lang="en-US" sz="1800" dirty="0">
              <a:solidFill>
                <a:srgbClr val="FFFFFF"/>
              </a:solidFill>
              <a:cs typeface="Calibri"/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</p:txBody>
      </p:sp>
      <p:pic>
        <p:nvPicPr>
          <p:cNvPr id="6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8815144-57BD-4640-9755-2C075B2FB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206" y="347472"/>
            <a:ext cx="3962400" cy="2971800"/>
          </a:xfrm>
          <a:prstGeom prst="rect">
            <a:avLst/>
          </a:prstGeom>
        </p:spPr>
      </p:pic>
      <p:pic>
        <p:nvPicPr>
          <p:cNvPr id="5" name="Picture 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C3D07B3E-9B4F-4263-A632-5B92FF02D7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82205" y="356616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40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crowd of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0E88533F-8E8A-4FCF-AC50-52B4D8B40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8" r="7482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7" descr="A group of people riding skis on top of a snow covered slope&#10;&#10;Description generated with high confidence">
            <a:extLst>
              <a:ext uri="{FF2B5EF4-FFF2-40B4-BE49-F238E27FC236}">
                <a16:creationId xmlns:a16="http://schemas.microsoft.com/office/drawing/2014/main" id="{5E27AE47-5C06-49C7-A3E6-151466EE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4" r="6014" b="1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Picture 5" descr="A picture containing table, sitting, large, purple&#10;&#10;Description generated with very high confidence">
            <a:extLst>
              <a:ext uri="{FF2B5EF4-FFF2-40B4-BE49-F238E27FC236}">
                <a16:creationId xmlns:a16="http://schemas.microsoft.com/office/drawing/2014/main" id="{98DA3330-51AA-4602-9838-4DB48B7FF9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2" r="1" b="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2016A3-4565-4A51-B97C-E9D46E788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GB" sz="2800">
                <a:cs typeface="Calibri Light"/>
              </a:rPr>
              <a:t>Tourist information.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068A6-FD14-42FE-B416-E3DFC4DBB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GB" sz="1700">
                <a:ea typeface="+mn-lt"/>
                <a:cs typeface="+mn-lt"/>
              </a:rPr>
              <a:t>1. Rivières des prairies is a river North-West of Quebec.</a:t>
            </a:r>
          </a:p>
          <a:p>
            <a:pPr marL="0" indent="0">
              <a:buNone/>
            </a:pPr>
            <a:r>
              <a:rPr lang="en-GB" sz="1700">
                <a:cs typeface="Calibri"/>
              </a:rPr>
              <a:t>2. The Biospehere ( Environmental museum)</a:t>
            </a:r>
          </a:p>
          <a:p>
            <a:pPr marL="0" indent="0">
              <a:buNone/>
            </a:pPr>
            <a:r>
              <a:rPr lang="en-GB" sz="1700">
                <a:cs typeface="Calibri"/>
              </a:rPr>
              <a:t>3.Montreal international jazz festival. 11 days from end of June to the beginning of July.</a:t>
            </a:r>
          </a:p>
          <a:p>
            <a:pPr marL="0" indent="0">
              <a:buNone/>
            </a:pPr>
            <a:r>
              <a:rPr lang="en-GB" sz="1700">
                <a:cs typeface="Calibri"/>
              </a:rPr>
              <a:t> 4. Laurentian mountain range.</a:t>
            </a:r>
          </a:p>
        </p:txBody>
      </p:sp>
      <p:pic>
        <p:nvPicPr>
          <p:cNvPr id="4" name="Picture 4" descr="A view of a large body of water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7922D1E9-DC7D-400D-97E3-3FAF76CF1B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877" r="-2" b="3730"/>
          <a:stretch/>
        </p:blipFill>
        <p:spPr>
          <a:xfrm>
            <a:off x="7385081" y="19301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8" name="Graphic 8" descr="Badge 1">
            <a:extLst>
              <a:ext uri="{FF2B5EF4-FFF2-40B4-BE49-F238E27FC236}">
                <a16:creationId xmlns:a16="http://schemas.microsoft.com/office/drawing/2014/main" id="{24197D41-D324-466D-A771-0D737BF61D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01965" y="49192"/>
            <a:ext cx="914400" cy="914400"/>
          </a:xfrm>
          <a:prstGeom prst="rect">
            <a:avLst/>
          </a:prstGeom>
        </p:spPr>
      </p:pic>
      <p:pic>
        <p:nvPicPr>
          <p:cNvPr id="9" name="Graphic 9" descr="Badge">
            <a:extLst>
              <a:ext uri="{FF2B5EF4-FFF2-40B4-BE49-F238E27FC236}">
                <a16:creationId xmlns:a16="http://schemas.microsoft.com/office/drawing/2014/main" id="{BE5AAF78-9302-4257-958A-01D9558805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24446" y="3579471"/>
            <a:ext cx="914400" cy="914400"/>
          </a:xfrm>
          <a:prstGeom prst="rect">
            <a:avLst/>
          </a:prstGeom>
        </p:spPr>
      </p:pic>
      <p:pic>
        <p:nvPicPr>
          <p:cNvPr id="10" name="Graphic 10" descr="Badge 3">
            <a:extLst>
              <a:ext uri="{FF2B5EF4-FFF2-40B4-BE49-F238E27FC236}">
                <a16:creationId xmlns:a16="http://schemas.microsoft.com/office/drawing/2014/main" id="{7DBE92BC-75B6-455B-A144-C3E3DE6E5D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09686" y="184230"/>
            <a:ext cx="914400" cy="914400"/>
          </a:xfrm>
          <a:prstGeom prst="rect">
            <a:avLst/>
          </a:prstGeom>
        </p:spPr>
      </p:pic>
      <p:pic>
        <p:nvPicPr>
          <p:cNvPr id="11" name="Graphic 12" descr="Badge 4">
            <a:extLst>
              <a:ext uri="{FF2B5EF4-FFF2-40B4-BE49-F238E27FC236}">
                <a16:creationId xmlns:a16="http://schemas.microsoft.com/office/drawing/2014/main" id="{21A06FED-DE0C-42BB-8DE7-43D737E6C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87787" y="345407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51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049ABDBDCB494CB2AD7D84B0C338FF" ma:contentTypeVersion="11" ma:contentTypeDescription="Create a new document." ma:contentTypeScope="" ma:versionID="80e8dec4d8bdee744ea069b848d3bb25">
  <xsd:schema xmlns:xsd="http://www.w3.org/2001/XMLSchema" xmlns:xs="http://www.w3.org/2001/XMLSchema" xmlns:p="http://schemas.microsoft.com/office/2006/metadata/properties" xmlns:ns3="c9cb07ac-f746-47c7-9bd3-7b0729c31b92" xmlns:ns4="57c94b6f-e142-4d37-a979-a596e73e661c" targetNamespace="http://schemas.microsoft.com/office/2006/metadata/properties" ma:root="true" ma:fieldsID="369a31215ca6f1eb38c2816bb407d5fe" ns3:_="" ns4:_="">
    <xsd:import namespace="c9cb07ac-f746-47c7-9bd3-7b0729c31b92"/>
    <xsd:import namespace="57c94b6f-e142-4d37-a979-a596e73e661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cb07ac-f746-47c7-9bd3-7b0729c31b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c94b6f-e142-4d37-a979-a596e73e6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B6FAE7-789E-46CD-A52D-868D331874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136DC2-8D22-4DFF-B01E-B3B6D6DC6E1C}">
  <ds:schemaRefs>
    <ds:schemaRef ds:uri="http://purl.org/dc/terms/"/>
    <ds:schemaRef ds:uri="http://purl.org/dc/dcmitype/"/>
    <ds:schemaRef ds:uri="c9cb07ac-f746-47c7-9bd3-7b0729c31b92"/>
    <ds:schemaRef ds:uri="http://schemas.microsoft.com/office/2006/metadata/properties"/>
    <ds:schemaRef ds:uri="http://schemas.microsoft.com/office/2006/documentManagement/types"/>
    <ds:schemaRef ds:uri="http://purl.org/dc/elements/1.1/"/>
    <ds:schemaRef ds:uri="57c94b6f-e142-4d37-a979-a596e73e661c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B152D12-21A3-48D5-B342-43BEF16DAD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cb07ac-f746-47c7-9bd3-7b0729c31b92"/>
    <ds:schemaRef ds:uri="57c94b6f-e142-4d37-a979-a596e73e66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Microsoft Office PowerPoint</Application>
  <PresentationFormat>Widescreen</PresentationFormat>
  <Paragraphs>37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French Speaking Canada</vt:lpstr>
      <vt:lpstr>History – Why French is spoken there? </vt:lpstr>
      <vt:lpstr>Geography of Québec</vt:lpstr>
      <vt:lpstr>Culture and Traditions</vt:lpstr>
      <vt:lpstr>Culture and Traditions </vt:lpstr>
      <vt:lpstr>Tourist information.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Nicol-SL</dc:creator>
  <cp:lastModifiedBy>Robyn Farquhar</cp:lastModifiedBy>
  <cp:revision>1</cp:revision>
  <dcterms:created xsi:type="dcterms:W3CDTF">2020-05-20T09:08:00Z</dcterms:created>
  <dcterms:modified xsi:type="dcterms:W3CDTF">2020-06-01T13:37:10Z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0x01010012049ABDBDCB494CB2AD7D84B0C338FF</vt:lpwstr>
  </property>
</Properties>
</file>