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8" r:id="rId4"/>
    <p:sldId id="257" r:id="rId5"/>
    <p:sldId id="259" r:id="rId6"/>
    <p:sldId id="264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yfe-AJM" initials="Fy" lastIdx="4" clrIdx="0">
    <p:extLst>
      <p:ext uri="{19B8F6BF-5375-455C-9EA6-DF929625EA0E}">
        <p15:presenceInfo xmlns:p15="http://schemas.microsoft.com/office/powerpoint/2012/main" userId="S::fyfe-ajm@dollaracademy.org.uk::1d5eda13-9572-4d63-98d8-b90291422f90" providerId="AD"/>
      </p:ext>
    </p:extLst>
  </p:cmAuthor>
  <p:cmAuthor id="2" name="MacKay-DA" initials="Ma" lastIdx="4" clrIdx="1">
    <p:extLst>
      <p:ext uri="{19B8F6BF-5375-455C-9EA6-DF929625EA0E}">
        <p15:presenceInfo xmlns:p15="http://schemas.microsoft.com/office/powerpoint/2012/main" userId="S::mackay-da@dollaracademy.org.uk::1db43525-91c5-4dcb-8ad2-69e874870eef" providerId="AD"/>
      </p:ext>
    </p:extLst>
  </p:cmAuthor>
  <p:cmAuthor id="3" name="Licence-MJ" initials="Li" lastIdx="3" clrIdx="2">
    <p:extLst>
      <p:ext uri="{19B8F6BF-5375-455C-9EA6-DF929625EA0E}">
        <p15:presenceInfo xmlns:p15="http://schemas.microsoft.com/office/powerpoint/2012/main" userId="S::licence-mj@dollaracademy.org.uk::8ad7497a-d46e-4ecc-8a0b-198aa72cd5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0C8F-8541-43F3-B296-85A2A4C6016E}" type="datetimeFigureOut">
              <a:rPr lang="en-GB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3FA8-A263-411D-8B7C-CC2AC3AC124F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4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Yaoundé has been the capital of Cameroon since 1922 and has a population of 640,000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Red Stinkwood is a montane forest species, its scientific name is Prunus Africana.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He has overseen Cameroon since 1982, He is married to Chantel Biya. He is 87.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 flag was adapted from previous flags in 1975 after Cameroon became a unitary state. The green stands the green of the savannas, the red shows unity and the yellow stands for the sun.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7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Yaoundé has been the capital of Cameroon since 1922 and has a population of 640,000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Red Stinkwood is a montane forest species, its scientific name is Prunus Africana.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He has overseen Cameroon since 1982, He is married to Chantel Biya. He is 87.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 flag was adapted from previous flags in 1975 after Cameroon became a unitary state. The green stands the green of the savannas, the red shows unity and the yellow stands for the sun.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2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Cameroon culture includes of lots of religions including Christianity about 69%, Islam about 21%, and many other indigenous religions.  The citizens of Cameroon are entitled to freedom of religion, Therefore, citizens are free to practice any religion they choose, without harassment or forceful conversion. </a:t>
            </a:r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Religious holidays in Cameroon include:</a:t>
            </a:r>
            <a:endParaRPr lang="en-GB" dirty="0"/>
          </a:p>
          <a:p>
            <a:r>
              <a:rPr lang="en-US" dirty="0"/>
              <a:t>Christian: Good Friday, Easter Sunday, Easter Monday, Pentecost, Ascension Thursday and Palm Sunday</a:t>
            </a:r>
            <a:endParaRPr lang="en-GB" dirty="0"/>
          </a:p>
          <a:p>
            <a:r>
              <a:rPr lang="en-US" dirty="0"/>
              <a:t>Muslim: Eid ul-</a:t>
            </a:r>
            <a:r>
              <a:rPr lang="en-US" dirty="0" err="1"/>
              <a:t>Fitr</a:t>
            </a:r>
            <a:r>
              <a:rPr lang="en-US" dirty="0"/>
              <a:t>, Eid ul-</a:t>
            </a:r>
            <a:r>
              <a:rPr lang="en-US" dirty="0" err="1"/>
              <a:t>Adha</a:t>
            </a:r>
            <a:r>
              <a:rPr lang="en-US" dirty="0"/>
              <a:t> and Ramadan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Since an amendment was added to the Cameroon Constitution in 1992, Cameroon has been a multi-party state, which means there are multiple parties that have the ability to gain power over the government. 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Cameroon estimated 300+ languages. Their official languages are French and English. The other  languages include the </a:t>
            </a:r>
            <a:r>
              <a:rPr lang="en-US" dirty="0" err="1"/>
              <a:t>Akoose</a:t>
            </a:r>
            <a:r>
              <a:rPr lang="en-US" dirty="0"/>
              <a:t> language, the Fula language and many more.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Partly through the influence of colonialism, there is a national culture, which is established through public institutions such as school, the multiparty political system, shared history of colonialism and a national love of football</a:t>
            </a:r>
            <a:endParaRPr lang="en-GB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 One Nature park is </a:t>
            </a:r>
            <a:r>
              <a:rPr lang="en-US" err="1"/>
              <a:t>Mefou</a:t>
            </a:r>
            <a:r>
              <a:rPr lang="en-US"/>
              <a:t> National park, located in the South West. It hold more than 300 rare and </a:t>
            </a:r>
            <a:r>
              <a:rPr lang="en-US" err="1"/>
              <a:t>edangered</a:t>
            </a:r>
            <a:r>
              <a:rPr lang="en-US"/>
              <a:t> primates. 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One Hotel is the Hotel </a:t>
            </a:r>
            <a:r>
              <a:rPr lang="en-US" err="1"/>
              <a:t>Ilomba</a:t>
            </a:r>
            <a:r>
              <a:rPr lang="en-US"/>
              <a:t>, It is just outside Kribi, a beachside town. Kribi is located just  short drive to Chutes de la Lobe, there is also a canoe ride that can take you right up to the falls.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One of the most popular </a:t>
            </a:r>
            <a:r>
              <a:rPr lang="en-US" err="1"/>
              <a:t>resterauntes</a:t>
            </a:r>
            <a:r>
              <a:rPr lang="en-US"/>
              <a:t> is in </a:t>
            </a:r>
            <a:r>
              <a:rPr lang="en-US" err="1"/>
              <a:t>Yaounde</a:t>
            </a:r>
            <a:r>
              <a:rPr lang="en-US"/>
              <a:t>, called Le </a:t>
            </a:r>
            <a:r>
              <a:rPr lang="en-US" err="1"/>
              <a:t>Safoutier</a:t>
            </a:r>
            <a:r>
              <a:rPr lang="en-US"/>
              <a:t>, they mainly focus on French and African cuisine. In </a:t>
            </a:r>
            <a:r>
              <a:rPr lang="en-US" err="1"/>
              <a:t>Yaounde</a:t>
            </a:r>
            <a:r>
              <a:rPr lang="en-US"/>
              <a:t> there are a lot of </a:t>
            </a:r>
            <a:r>
              <a:rPr lang="en-US" err="1"/>
              <a:t>museams</a:t>
            </a:r>
            <a:r>
              <a:rPr lang="en-US"/>
              <a:t> and art </a:t>
            </a:r>
            <a:r>
              <a:rPr lang="en-US" err="1"/>
              <a:t>galerys</a:t>
            </a:r>
            <a:r>
              <a:rPr lang="en-US"/>
              <a:t> such as The National Museum of </a:t>
            </a:r>
            <a:r>
              <a:rPr lang="en-US" err="1"/>
              <a:t>Yaonde</a:t>
            </a:r>
            <a:r>
              <a:rPr lang="en-US"/>
              <a:t> and La </a:t>
            </a:r>
            <a:r>
              <a:rPr lang="en-US" err="1"/>
              <a:t>Safoutier</a:t>
            </a:r>
            <a:r>
              <a:rPr lang="en-US"/>
              <a:t> is a short walk away.</a:t>
            </a:r>
            <a:endParaRPr lang="en-GB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5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It is the sixth biggest producer of Coco Beans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There are 230 spoken languages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They still have pirates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They have many hot springs thought the country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 average life expectancy for a man is 56 and a woman is 58.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In 1990, Cameroon became the first African country to enter the quarter-final of the FIFA World Cup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Cameroon is not only one of the wettest countries in the world it is also blessed with extremely fertile soil.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More than 30% of the population earns less $1.25.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5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3FA8-A263-411D-8B7C-CC2AC3AC124F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5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br>
              <a:rPr lang="en-US" sz="5400"/>
            </a:br>
            <a:r>
              <a:rPr lang="en-US" sz="5400"/>
              <a:t>Cameroon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BY Megan, Amelie, Duncan and Eilidh </a:t>
            </a:r>
          </a:p>
        </p:txBody>
      </p:sp>
      <p:cxnSp>
        <p:nvCxnSpPr>
          <p:cNvPr id="190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2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A view of a rocky mountain&#10;&#10;Description generated with very high confidence">
            <a:extLst>
              <a:ext uri="{FF2B5EF4-FFF2-40B4-BE49-F238E27FC236}">
                <a16:creationId xmlns:a16="http://schemas.microsoft.com/office/drawing/2014/main" id="{4D795F29-BA30-45B9-8380-6AD383673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2" r="22085" b="-1"/>
          <a:stretch/>
        </p:blipFill>
        <p:spPr>
          <a:xfrm>
            <a:off x="8116960" y="10"/>
            <a:ext cx="4063593" cy="6857990"/>
          </a:xfrm>
          <a:prstGeom prst="rect">
            <a:avLst/>
          </a:prstGeom>
        </p:spPr>
      </p:pic>
      <p:pic>
        <p:nvPicPr>
          <p:cNvPr id="12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465A488-9397-4EAD-BFF7-254B82657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8" r="-1" b="-1"/>
          <a:stretch/>
        </p:blipFill>
        <p:spPr>
          <a:xfrm>
            <a:off x="4704025" y="-6048"/>
            <a:ext cx="2900906" cy="288437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9A2F359-B010-481A-A3F6-62165868AC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48" r="2" b="6595"/>
          <a:stretch/>
        </p:blipFill>
        <p:spPr>
          <a:xfrm>
            <a:off x="0" y="23566"/>
            <a:ext cx="4636301" cy="2611142"/>
          </a:xfrm>
          <a:prstGeom prst="rect">
            <a:avLst/>
          </a:prstGeom>
        </p:spPr>
      </p:pic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397B28E-AF0D-4721-958B-1E564C708A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8" r="22077" b="1"/>
          <a:stretch/>
        </p:blipFill>
        <p:spPr>
          <a:xfrm>
            <a:off x="0" y="2611819"/>
            <a:ext cx="4636301" cy="4327167"/>
          </a:xfrm>
          <a:prstGeom prst="rect">
            <a:avLst/>
          </a:prstGeom>
        </p:spPr>
      </p:pic>
      <p:pic>
        <p:nvPicPr>
          <p:cNvPr id="5" name="Picture 5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39D12C35-B1B8-4FBC-BD07-F19F8DE14E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32" r="4251" b="2"/>
          <a:stretch/>
        </p:blipFill>
        <p:spPr>
          <a:xfrm>
            <a:off x="4710707" y="2771351"/>
            <a:ext cx="4590691" cy="416763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6C2807-080F-4732-935D-46D998CEF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8193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5715EC-93DA-418D-B295-447EA0AC7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F4DE228-1CFA-4815-BE77-B826C40BA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1704" y="639571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0D884-776E-44C6-ADCD-1AB94E20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57" y="804520"/>
            <a:ext cx="4235595" cy="1049235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rgbClr val="FFFFFE"/>
                </a:solidFill>
              </a:rPr>
              <a:t>cameroon</a:t>
            </a:r>
            <a:endParaRPr lang="en-GB" sz="4400" dirty="0">
              <a:solidFill>
                <a:srgbClr val="FFFFFE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B48410-FC88-43C4-A171-39EC0018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3557" y="1847088"/>
            <a:ext cx="42355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CD0C-E29A-4A80-B751-DFF578E8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557" y="2015733"/>
            <a:ext cx="4235595" cy="4021267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E"/>
              </a:solidFill>
            </a:endParaRPr>
          </a:p>
          <a:p>
            <a:endParaRPr lang="en-GB" dirty="0">
              <a:solidFill>
                <a:srgbClr val="FFFFF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BFB60-948A-4EA7-8C09-190E7DCFD38D}"/>
              </a:ext>
            </a:extLst>
          </p:cNvPr>
          <p:cNvSpPr txBox="1"/>
          <p:nvPr/>
        </p:nvSpPr>
        <p:spPr>
          <a:xfrm>
            <a:off x="6593456" y="2179608"/>
            <a:ext cx="3505200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Capital is Yaoundé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national flower is the Red Stinkwood.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Paul </a:t>
            </a:r>
            <a:r>
              <a:rPr lang="en-GB" sz="2400" dirty="0" err="1">
                <a:solidFill>
                  <a:schemeClr val="bg1"/>
                </a:solidFill>
              </a:rPr>
              <a:t>Biya</a:t>
            </a:r>
            <a:r>
              <a:rPr lang="en-GB" sz="2400" dirty="0">
                <a:solidFill>
                  <a:schemeClr val="bg1"/>
                </a:solidFill>
              </a:rPr>
              <a:t> oversees the country.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flag is green red and yellow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19A2F359-B010-481A-A3F6-62165868A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8" r="2" b="6595"/>
          <a:stretch/>
        </p:blipFill>
        <p:spPr>
          <a:xfrm>
            <a:off x="20" y="1"/>
            <a:ext cx="4636301" cy="2611142"/>
          </a:xfrm>
          <a:prstGeom prst="rect">
            <a:avLst/>
          </a:prstGeom>
        </p:spPr>
      </p:pic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397B28E-AF0D-4721-958B-1E564C70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8" r="22077" b="1"/>
          <a:stretch/>
        </p:blipFill>
        <p:spPr>
          <a:xfrm>
            <a:off x="20" y="2611818"/>
            <a:ext cx="4636301" cy="4246181"/>
          </a:xfrm>
          <a:prstGeom prst="rect">
            <a:avLst/>
          </a:prstGeom>
        </p:spPr>
      </p:pic>
      <p:pic>
        <p:nvPicPr>
          <p:cNvPr id="5" name="Picture 5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39D12C35-B1B8-4FBC-BD07-F19F8DE14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32" r="4251" b="2"/>
          <a:stretch/>
        </p:blipFill>
        <p:spPr>
          <a:xfrm>
            <a:off x="4637862" y="10"/>
            <a:ext cx="755413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0D884-776E-44C6-ADCD-1AB94E20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557" y="804520"/>
            <a:ext cx="4235595" cy="104923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E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CD0C-E29A-4A80-B751-DFF578E8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557" y="2015733"/>
            <a:ext cx="4235595" cy="4021267"/>
          </a:xfrm>
        </p:spPr>
        <p:txBody>
          <a:bodyPr>
            <a:normAutofit/>
          </a:bodyPr>
          <a:lstStyle/>
          <a:p>
            <a:endParaRPr lang="en-GB">
              <a:solidFill>
                <a:srgbClr val="FFFFFE"/>
              </a:solidFill>
            </a:endParaRPr>
          </a:p>
          <a:p>
            <a:endParaRPr lang="en-GB">
              <a:solidFill>
                <a:srgbClr val="FFFFF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BFB60-948A-4EA7-8C09-190E7DCFD38D}"/>
              </a:ext>
            </a:extLst>
          </p:cNvPr>
          <p:cNvSpPr txBox="1"/>
          <p:nvPr/>
        </p:nvSpPr>
        <p:spPr>
          <a:xfrm>
            <a:off x="6593456" y="2179608"/>
            <a:ext cx="3505200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The Capital is Yaoundé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The national flower is the Red Stinkwood.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Paul Biya oversees the country.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The flag is green red and yellow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3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id="{4258745E-2BA1-41D1-91C5-8DF627C9D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6" r="121"/>
          <a:stretch/>
        </p:blipFill>
        <p:spPr>
          <a:xfrm>
            <a:off x="-54427" y="-530669"/>
            <a:ext cx="4403771" cy="7429490"/>
          </a:xfrm>
          <a:prstGeom prst="rect">
            <a:avLst/>
          </a:prstGeom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1EAD5551-51B5-4209-AFAF-5511BA43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2" r="18159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3" name="Picture 5" descr="A view of a rocky mountain&#10;&#10;Description generated with very high confidence">
            <a:extLst>
              <a:ext uri="{FF2B5EF4-FFF2-40B4-BE49-F238E27FC236}">
                <a16:creationId xmlns:a16="http://schemas.microsoft.com/office/drawing/2014/main" id="{F006301A-8E35-4175-9D31-FA1E9D4B0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62" r="22085" b="-1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54BD25-24FE-4C40-8EA6-0D9859C73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3728" y="1353202"/>
            <a:ext cx="6341064" cy="415113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EF9DB-3D0E-4BF0-80E4-5253B430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87452" y="2560362"/>
            <a:ext cx="60170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D27D5F-1C82-47F7-87AA-A35E5A0A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452" y="1517794"/>
            <a:ext cx="6017096" cy="104923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E"/>
                </a:solidFill>
              </a:rPr>
              <a:t>GEOGRAPHICAL INFORMATION </a:t>
            </a:r>
            <a:endParaRPr lang="en-US">
              <a:solidFill>
                <a:srgbClr val="FFFFFE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AB9059-D6C8-4876-BEF1-6CF73FA1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452" y="2746182"/>
            <a:ext cx="6017096" cy="2586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Cameroon is in central Africa, over half of the perimeter bordered by Nigeria.</a:t>
            </a:r>
          </a:p>
          <a:p>
            <a:r>
              <a:rPr lang="en-US">
                <a:solidFill>
                  <a:srgbClr val="FFFFFE"/>
                </a:solidFill>
              </a:rPr>
              <a:t>Has the highest mountain in West Africa</a:t>
            </a:r>
          </a:p>
          <a:p>
            <a:r>
              <a:rPr lang="en-US">
                <a:solidFill>
                  <a:srgbClr val="FFFFFE"/>
                </a:solidFill>
              </a:rPr>
              <a:t>It is known for having five major geographical zones.</a:t>
            </a:r>
          </a:p>
        </p:txBody>
      </p:sp>
    </p:spTree>
    <p:extLst>
      <p:ext uri="{BB962C8B-B14F-4D97-AF65-F5344CB8AC3E}">
        <p14:creationId xmlns:p14="http://schemas.microsoft.com/office/powerpoint/2010/main" val="293725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90">
            <a:extLst>
              <a:ext uri="{FF2B5EF4-FFF2-40B4-BE49-F238E27FC236}">
                <a16:creationId xmlns:a16="http://schemas.microsoft.com/office/drawing/2014/main" id="{13E0836B-0181-4136-AAB7-0504CFED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92">
            <a:extLst>
              <a:ext uri="{FF2B5EF4-FFF2-40B4-BE49-F238E27FC236}">
                <a16:creationId xmlns:a16="http://schemas.microsoft.com/office/drawing/2014/main" id="{937A4590-41A2-42FE-A36F-B7E203FA9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C0D884-776E-44C6-ADCD-1AB94E20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en-GB"/>
              <a:t>History </a:t>
            </a:r>
            <a:endParaRPr lang="en-US"/>
          </a:p>
        </p:txBody>
      </p:sp>
      <p:sp>
        <p:nvSpPr>
          <p:cNvPr id="90" name="Rectangle 94">
            <a:extLst>
              <a:ext uri="{FF2B5EF4-FFF2-40B4-BE49-F238E27FC236}">
                <a16:creationId xmlns:a16="http://schemas.microsoft.com/office/drawing/2014/main" id="{457CBE1A-FFC1-437A-9C4F-81A95AA7E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CD0C-E29A-4A80-B751-DFF578E8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EA20D"/>
              </a:buClr>
            </a:pPr>
            <a:r>
              <a:rPr lang="en-GB" sz="1700">
                <a:ea typeface="+mn-lt"/>
                <a:cs typeface="+mn-lt"/>
              </a:rPr>
              <a:t>Cameroon was first colonised in 1884 </a:t>
            </a:r>
            <a:endParaRPr lang="en-US" sz="1700"/>
          </a:p>
          <a:p>
            <a:pPr>
              <a:lnSpc>
                <a:spcPct val="110000"/>
              </a:lnSpc>
              <a:buClr>
                <a:srgbClr val="FEA20D"/>
              </a:buClr>
            </a:pPr>
            <a:r>
              <a:rPr lang="en-GB" sz="1700"/>
              <a:t>Official languages are English and French</a:t>
            </a:r>
          </a:p>
          <a:p>
            <a:pPr>
              <a:lnSpc>
                <a:spcPct val="110000"/>
              </a:lnSpc>
              <a:buClr>
                <a:srgbClr val="FEA20D"/>
              </a:buClr>
            </a:pPr>
            <a:r>
              <a:rPr lang="en-GB" sz="1700">
                <a:ea typeface="+mn-lt"/>
                <a:cs typeface="+mn-lt"/>
              </a:rPr>
              <a:t>Cameroon was given to France and Britain after the second world was. </a:t>
            </a:r>
            <a:endParaRPr lang="en-GB" sz="1700"/>
          </a:p>
          <a:p>
            <a:pPr>
              <a:lnSpc>
                <a:spcPct val="110000"/>
              </a:lnSpc>
              <a:buClr>
                <a:srgbClr val="FEA20D"/>
              </a:buClr>
            </a:pPr>
            <a:r>
              <a:rPr lang="en-GB" sz="1700"/>
              <a:t>The earliest inhabitants were most likely the Baka </a:t>
            </a:r>
          </a:p>
          <a:p>
            <a:pPr>
              <a:lnSpc>
                <a:spcPct val="110000"/>
              </a:lnSpc>
              <a:buClr>
                <a:srgbClr val="FEA20D"/>
              </a:buClr>
            </a:pPr>
            <a:endParaRPr lang="en-GB" sz="1700"/>
          </a:p>
          <a:p>
            <a:pPr>
              <a:lnSpc>
                <a:spcPct val="110000"/>
              </a:lnSpc>
              <a:buClr>
                <a:srgbClr val="FEA20D"/>
              </a:buClr>
            </a:pPr>
            <a:endParaRPr lang="en-GB" sz="1700"/>
          </a:p>
          <a:p>
            <a:pPr>
              <a:lnSpc>
                <a:spcPct val="110000"/>
              </a:lnSpc>
              <a:buClr>
                <a:srgbClr val="FEA20D"/>
              </a:buClr>
            </a:pPr>
            <a:endParaRPr lang="en-GB" sz="1700"/>
          </a:p>
        </p:txBody>
      </p:sp>
      <p:grpSp>
        <p:nvGrpSpPr>
          <p:cNvPr id="92" name="Group 96">
            <a:extLst>
              <a:ext uri="{FF2B5EF4-FFF2-40B4-BE49-F238E27FC236}">
                <a16:creationId xmlns:a16="http://schemas.microsoft.com/office/drawing/2014/main" id="{4A9E3941-E855-4A43-B613-3B0A5D373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09FE070-5DD6-4671-A7A2-91D255BB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A77A395-788F-4913-A014-5D1B3E25B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4678D6F-14E1-4687-B9A1-770B2A17A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" r="-1" b="-1"/>
          <a:stretch/>
        </p:blipFill>
        <p:spPr>
          <a:xfrm>
            <a:off x="4615683" y="1122808"/>
            <a:ext cx="3880765" cy="3858645"/>
          </a:xfrm>
          <a:prstGeom prst="rect">
            <a:avLst/>
          </a:prstGeom>
        </p:spPr>
      </p:pic>
      <p:pic>
        <p:nvPicPr>
          <p:cNvPr id="14" name="Picture 1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7651DD1-B372-4144-BF46-97AC45461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6" r="8784" b="4"/>
          <a:stretch/>
        </p:blipFill>
        <p:spPr>
          <a:xfrm>
            <a:off x="8663686" y="1124571"/>
            <a:ext cx="2251790" cy="2216222"/>
          </a:xfrm>
          <a:prstGeom prst="rect">
            <a:avLst/>
          </a:prstGeom>
        </p:spPr>
      </p:pic>
      <p:pic>
        <p:nvPicPr>
          <p:cNvPr id="4" name="Picture 4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8E1C9233-8EB0-4190-93D9-3CAFF3285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6" r="289" b="9155"/>
          <a:stretch/>
        </p:blipFill>
        <p:spPr>
          <a:xfrm>
            <a:off x="8662984" y="3579517"/>
            <a:ext cx="2260750" cy="1403553"/>
          </a:xfrm>
          <a:prstGeom prst="rect">
            <a:avLst/>
          </a:prstGeom>
        </p:spPr>
      </p:pic>
      <p:pic>
        <p:nvPicPr>
          <p:cNvPr id="94" name="Picture 100">
            <a:extLst>
              <a:ext uri="{FF2B5EF4-FFF2-40B4-BE49-F238E27FC236}">
                <a16:creationId xmlns:a16="http://schemas.microsoft.com/office/drawing/2014/main" id="{C0861CB2-E220-4FB7-A994-A1CCE9AB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6" name="Straight Connector 102">
            <a:extLst>
              <a:ext uri="{FF2B5EF4-FFF2-40B4-BE49-F238E27FC236}">
                <a16:creationId xmlns:a16="http://schemas.microsoft.com/office/drawing/2014/main" id="{BD9629C9-C99F-47E2-B01E-6773B5DD8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789B57E-FBDF-4963-AC44-A2F22AEF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2" r="1" b="20256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592EA0-9954-4761-95B1-7C6A4D786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29" r="1" b="8552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AD782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D27D5F-1C82-47F7-87AA-A35E5A0A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rgbClr val="FFFFFE"/>
                </a:solidFill>
                <a:ea typeface="+mj-lt"/>
                <a:cs typeface="+mj-lt"/>
              </a:rPr>
              <a:t>CULTURE AND TRADITIONS </a:t>
            </a:r>
          </a:p>
          <a:p>
            <a:pPr algn="ctr"/>
            <a:endParaRPr lang="en-GB">
              <a:solidFill>
                <a:srgbClr val="FFFFFE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AB9059-D6C8-4876-BEF1-6CF73FA1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AD7822"/>
              </a:buClr>
            </a:pPr>
            <a:r>
              <a:rPr lang="en-US">
                <a:solidFill>
                  <a:srgbClr val="FFFFFE"/>
                </a:solidFill>
              </a:rPr>
              <a:t>Religion</a:t>
            </a:r>
          </a:p>
          <a:p>
            <a:pPr>
              <a:buClr>
                <a:srgbClr val="AD7822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Holidays</a:t>
            </a:r>
          </a:p>
          <a:p>
            <a:pPr>
              <a:buClr>
                <a:srgbClr val="AD7822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Politics</a:t>
            </a:r>
          </a:p>
          <a:p>
            <a:pPr>
              <a:buClr>
                <a:srgbClr val="AD7822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Languages </a:t>
            </a:r>
          </a:p>
          <a:p>
            <a:pPr>
              <a:buClr>
                <a:srgbClr val="AD7822"/>
              </a:buClr>
            </a:pPr>
            <a:r>
              <a:rPr lang="en-US">
                <a:solidFill>
                  <a:srgbClr val="FFFFFE"/>
                </a:solidFill>
                <a:ea typeface="+mn-lt"/>
                <a:cs typeface="+mn-lt"/>
              </a:rPr>
              <a:t>Culture</a:t>
            </a:r>
          </a:p>
          <a:p>
            <a:pPr>
              <a:buClr>
                <a:srgbClr val="AD7822"/>
              </a:buClr>
            </a:pPr>
            <a:endParaRPr lang="en-US">
              <a:solidFill>
                <a:srgbClr val="FFFFFE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65446-291A-46AE-960D-C469DB7F85E5}"/>
              </a:ext>
            </a:extLst>
          </p:cNvPr>
          <p:cNvSpPr txBox="1"/>
          <p:nvPr/>
        </p:nvSpPr>
        <p:spPr>
          <a:xfrm>
            <a:off x="1905539" y="1330446"/>
            <a:ext cx="3476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0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5B9E2232-DFFD-454B-9056-21728E347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00" y="3856098"/>
            <a:ext cx="6105704" cy="4566069"/>
          </a:xfrm>
          <a:prstGeom prst="rect">
            <a:avLst/>
          </a:prstGeom>
        </p:spPr>
      </p:pic>
      <p:pic>
        <p:nvPicPr>
          <p:cNvPr id="10" name="Picture 10" descr="A tree in front of a house&#10;&#10;Description generated with very high confidence">
            <a:extLst>
              <a:ext uri="{FF2B5EF4-FFF2-40B4-BE49-F238E27FC236}">
                <a16:creationId xmlns:a16="http://schemas.microsoft.com/office/drawing/2014/main" id="{DAFD6857-122A-4E5C-A60E-DAF2BE215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28" y="3553926"/>
            <a:ext cx="6150634" cy="4063354"/>
          </a:xfrm>
          <a:prstGeom prst="rect">
            <a:avLst/>
          </a:prstGeom>
        </p:spPr>
      </p:pic>
      <p:pic>
        <p:nvPicPr>
          <p:cNvPr id="9" name="Picture 9" descr="A group of people in the water&#10;&#10;Description generated with very high confidence">
            <a:extLst>
              <a:ext uri="{FF2B5EF4-FFF2-40B4-BE49-F238E27FC236}">
                <a16:creationId xmlns:a16="http://schemas.microsoft.com/office/drawing/2014/main" id="{CDE36DF9-D8C6-4F33-92A5-6B390F73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49" y="23"/>
            <a:ext cx="6107501" cy="4442556"/>
          </a:xfrm>
          <a:prstGeom prst="rect">
            <a:avLst/>
          </a:prstGeom>
        </p:spPr>
      </p:pic>
      <p:pic>
        <p:nvPicPr>
          <p:cNvPr id="7" name="Picture 8" descr="A monkey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842D075F-C815-4F42-A3D0-9B57D1F3D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128" y="-1438"/>
            <a:ext cx="6107501" cy="408604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AD782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D27D5F-1C82-47F7-87AA-A35E5A0A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rgbClr val="FFFFFE"/>
                </a:solidFill>
                <a:ea typeface="+mj-lt"/>
                <a:cs typeface="+mj-lt"/>
              </a:rPr>
              <a:t>Tourist </a:t>
            </a:r>
            <a:br>
              <a:rPr lang="en-GB">
                <a:solidFill>
                  <a:srgbClr val="FFFFFE"/>
                </a:solidFill>
                <a:ea typeface="+mj-lt"/>
                <a:cs typeface="+mj-lt"/>
              </a:rPr>
            </a:br>
            <a:r>
              <a:rPr lang="en-GB">
                <a:solidFill>
                  <a:srgbClr val="FFFFFE"/>
                </a:solidFill>
                <a:ea typeface="+mj-lt"/>
                <a:cs typeface="+mj-lt"/>
              </a:rPr>
              <a:t>information</a:t>
            </a:r>
          </a:p>
          <a:p>
            <a:pPr algn="ctr"/>
            <a:endParaRPr lang="en-GB">
              <a:solidFill>
                <a:srgbClr val="FFFFFE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AB9059-D6C8-4876-BEF1-6CF73FA1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AD7822"/>
              </a:buClr>
            </a:pPr>
            <a:endParaRPr lang="en-US">
              <a:solidFill>
                <a:srgbClr val="FFFFFE"/>
              </a:solidFill>
              <a:ea typeface="+mn-lt"/>
              <a:cs typeface="+mn-lt"/>
            </a:endParaRPr>
          </a:p>
          <a:p>
            <a:pPr>
              <a:buClr>
                <a:srgbClr val="AD7822"/>
              </a:buClr>
            </a:pPr>
            <a:endParaRPr lang="en-US">
              <a:solidFill>
                <a:srgbClr val="FFFFFE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65446-291A-46AE-960D-C469DB7F85E5}"/>
              </a:ext>
            </a:extLst>
          </p:cNvPr>
          <p:cNvSpPr txBox="1"/>
          <p:nvPr/>
        </p:nvSpPr>
        <p:spPr>
          <a:xfrm>
            <a:off x="1905539" y="1330446"/>
            <a:ext cx="3476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0A1D2-957B-4FF0-9EE6-9E0FB5B07D15}"/>
              </a:ext>
            </a:extLst>
          </p:cNvPr>
          <p:cNvSpPr txBox="1"/>
          <p:nvPr/>
        </p:nvSpPr>
        <p:spPr>
          <a:xfrm>
            <a:off x="4134928" y="2654060"/>
            <a:ext cx="4109049" cy="2875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In Cameroon there is a range of wildlife parks, museums and many waterfalls and nature hikes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There are a huge range of places to stay in Cameroon, such as hotels and private villas.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GB" sz="1400">
                <a:solidFill>
                  <a:schemeClr val="bg1"/>
                </a:solidFill>
                <a:latin typeface="Arial"/>
                <a:cs typeface="Arial"/>
              </a:rPr>
              <a:t>There are a lot of options for restaurants in Cameroon, they do African, French and American cuisines.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2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7D5F-1C82-47F7-87AA-A35E5A0AE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34338" y="804863"/>
            <a:ext cx="4157662" cy="1049337"/>
          </a:xfrm>
        </p:spPr>
        <p:txBody>
          <a:bodyPr>
            <a:normAutofit/>
          </a:bodyPr>
          <a:lstStyle/>
          <a:p>
            <a:pPr algn="ctr"/>
            <a:endParaRPr lang="en-GB">
              <a:ea typeface="+mj-lt"/>
              <a:cs typeface="+mj-lt"/>
            </a:endParaRPr>
          </a:p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AB9059-D6C8-4876-BEF1-6CF73FA192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716" y="319597"/>
            <a:ext cx="11763284" cy="51461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4" descr="A picture containing wheel, drawing&#10;&#10;Description generated with very high confidence">
            <a:extLst>
              <a:ext uri="{FF2B5EF4-FFF2-40B4-BE49-F238E27FC236}">
                <a16:creationId xmlns:a16="http://schemas.microsoft.com/office/drawing/2014/main" id="{C7673B88-DBF5-440D-9C64-2787161C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39" y="753625"/>
            <a:ext cx="7984575" cy="47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E4AE8-85EB-4500-8E4A-8FF74C63C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GB" sz="5400"/>
              <a:t>Thank you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5B37-F8BB-4312-9877-6BF1AB278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9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15</TotalTime>
  <Words>380</Words>
  <Application>Microsoft Office PowerPoint</Application>
  <PresentationFormat>Widescreen</PresentationFormat>
  <Paragraphs>73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Arial,Sans-Serif</vt:lpstr>
      <vt:lpstr>Calibri</vt:lpstr>
      <vt:lpstr>Gill Sans MT</vt:lpstr>
      <vt:lpstr>Gallery</vt:lpstr>
      <vt:lpstr> Cameroon </vt:lpstr>
      <vt:lpstr>cameroon</vt:lpstr>
      <vt:lpstr>Introduction</vt:lpstr>
      <vt:lpstr>GEOGRAPHICAL INFORMATION </vt:lpstr>
      <vt:lpstr>History </vt:lpstr>
      <vt:lpstr>CULTURE AND TRADITIONS  </vt:lpstr>
      <vt:lpstr>Tourist  information </vt:lpstr>
      <vt:lpstr>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DAUser</dc:creator>
  <cp:lastModifiedBy>Robyn Farquhar</cp:lastModifiedBy>
  <cp:revision>3</cp:revision>
  <dcterms:created xsi:type="dcterms:W3CDTF">2020-05-20T08:52:37Z</dcterms:created>
  <dcterms:modified xsi:type="dcterms:W3CDTF">2020-06-02T15:45:15Z</dcterms:modified>
</cp:coreProperties>
</file>