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343" r:id="rId2"/>
    <p:sldId id="342" r:id="rId3"/>
    <p:sldId id="341" r:id="rId4"/>
    <p:sldId id="340" r:id="rId5"/>
    <p:sldId id="339" r:id="rId6"/>
    <p:sldId id="338" r:id="rId7"/>
    <p:sldId id="337" r:id="rId8"/>
    <p:sldId id="336" r:id="rId9"/>
    <p:sldId id="335" r:id="rId10"/>
    <p:sldId id="334" r:id="rId11"/>
    <p:sldId id="333" r:id="rId12"/>
    <p:sldId id="332" r:id="rId13"/>
    <p:sldId id="331" r:id="rId14"/>
    <p:sldId id="330" r:id="rId15"/>
    <p:sldId id="345" r:id="rId16"/>
    <p:sldId id="329" r:id="rId17"/>
    <p:sldId id="328" r:id="rId18"/>
    <p:sldId id="327" r:id="rId19"/>
    <p:sldId id="326" r:id="rId20"/>
    <p:sldId id="325" r:id="rId21"/>
    <p:sldId id="323" r:id="rId22"/>
    <p:sldId id="322" r:id="rId23"/>
    <p:sldId id="321" r:id="rId24"/>
    <p:sldId id="320" r:id="rId25"/>
    <p:sldId id="295" r:id="rId26"/>
    <p:sldId id="294" r:id="rId27"/>
    <p:sldId id="293" r:id="rId28"/>
    <p:sldId id="292" r:id="rId29"/>
    <p:sldId id="291" r:id="rId30"/>
    <p:sldId id="290" r:id="rId31"/>
    <p:sldId id="289" r:id="rId32"/>
    <p:sldId id="288" r:id="rId33"/>
    <p:sldId id="287" r:id="rId34"/>
    <p:sldId id="286" r:id="rId35"/>
    <p:sldId id="285" r:id="rId36"/>
    <p:sldId id="284" r:id="rId37"/>
    <p:sldId id="283" r:id="rId38"/>
    <p:sldId id="282" r:id="rId39"/>
    <p:sldId id="281" r:id="rId40"/>
    <p:sldId id="279" r:id="rId41"/>
    <p:sldId id="280" r:id="rId42"/>
    <p:sldId id="277" r:id="rId4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513" autoAdjust="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F156DB0-9DA5-4BC3-B8CD-405EF294FF47}" type="datetimeFigureOut">
              <a:rPr lang="de-DE"/>
              <a:pPr>
                <a:defRPr/>
              </a:pPr>
              <a:t>09.03.2015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e-D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AE22AEC-246F-4D6F-B342-247DE2D39A2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00531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67B46-57F4-4E35-85E8-F0B47894CE7E}" type="datetimeFigureOut">
              <a:rPr lang="de-DE"/>
              <a:pPr>
                <a:defRPr/>
              </a:pPr>
              <a:t>09.03.2015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B4C8E-DA67-4627-8AC2-961D48CC561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1D11F-5424-4AE9-A007-EA17DCF71DF0}" type="datetimeFigureOut">
              <a:rPr lang="de-DE"/>
              <a:pPr>
                <a:defRPr/>
              </a:pPr>
              <a:t>09.03.2015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4D0DD-C05D-4CE6-A68E-67324272B06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CADC4-D783-49EE-BC11-EBCABC4C8927}" type="datetimeFigureOut">
              <a:rPr lang="de-DE"/>
              <a:pPr>
                <a:defRPr/>
              </a:pPr>
              <a:t>09.03.2015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438D-3306-4BC1-A656-364012970F2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C0791-C956-462D-818A-41E6947863F6}" type="datetimeFigureOut">
              <a:rPr lang="de-DE"/>
              <a:pPr>
                <a:defRPr/>
              </a:pPr>
              <a:t>09.03.2015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46248-58AA-4571-B842-AA3EE6AA2B0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4C017-2ABC-4799-8C3F-07E30AC5A232}" type="datetimeFigureOut">
              <a:rPr lang="de-DE"/>
              <a:pPr>
                <a:defRPr/>
              </a:pPr>
              <a:t>09.03.2015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11800-39D4-472A-B86D-AE4FAC5E388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9444D-A16B-4843-A2F5-E45BCEE4EBEC}" type="datetimeFigureOut">
              <a:rPr lang="de-DE"/>
              <a:pPr>
                <a:defRPr/>
              </a:pPr>
              <a:t>09.03.2015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A01DF-559B-4D3A-9ECA-02F5C958DF8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52C3C-A430-4BF5-A47B-0AD27781BB6A}" type="datetimeFigureOut">
              <a:rPr lang="de-DE"/>
              <a:pPr>
                <a:defRPr/>
              </a:pPr>
              <a:t>09.03.2015</a:t>
            </a:fld>
            <a:endParaRPr lang="de-D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8852B-6358-43F5-976F-1D5C1BB4AD3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ECBF1-CF29-42EF-AA10-9B001046095E}" type="datetimeFigureOut">
              <a:rPr lang="de-DE"/>
              <a:pPr>
                <a:defRPr/>
              </a:pPr>
              <a:t>09.03.2015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62331-41BC-49F3-820D-E63B128CB59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18E57-38CE-4EA2-958C-DF759A8B324E}" type="datetimeFigureOut">
              <a:rPr lang="de-DE"/>
              <a:pPr>
                <a:defRPr/>
              </a:pPr>
              <a:t>09.03.2015</a:t>
            </a:fld>
            <a:endParaRPr lang="de-D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7568A-4F2E-4C1F-BD14-C6AE9777056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BE107-A885-42E2-A2A1-0DA85079BF78}" type="datetimeFigureOut">
              <a:rPr lang="de-DE"/>
              <a:pPr>
                <a:defRPr/>
              </a:pPr>
              <a:t>09.03.2015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34329-3146-4BF6-97CD-D83ECC364EA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1D6B2-BB5E-4B7E-8CD0-5F9C4FE9B3AF}" type="datetimeFigureOut">
              <a:rPr lang="de-DE"/>
              <a:pPr>
                <a:defRPr/>
              </a:pPr>
              <a:t>09.03.2015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7FC7A-4A6F-4582-8937-76EBB3DE3CE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de-D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D10D55-723C-42C2-816B-28F8489BB5A6}" type="datetimeFigureOut">
              <a:rPr lang="de-DE"/>
              <a:pPr>
                <a:defRPr/>
              </a:pPr>
              <a:t>09.03.2015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A0AE16-9CC5-40AC-B302-E25DEEEB192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2138" y="3141663"/>
            <a:ext cx="2376487" cy="719137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b="1" i="1" dirty="0" smtClean="0"/>
              <a:t>DOCTOR</a:t>
            </a:r>
            <a:endParaRPr lang="de-DE" sz="4800" b="1" i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3141663"/>
            <a:ext cx="2520950" cy="719137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b="1" i="1" dirty="0" smtClean="0"/>
              <a:t>DOCTOR</a:t>
            </a:r>
            <a:endParaRPr lang="de-DE" sz="4800" b="1" i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716463" y="1341438"/>
            <a:ext cx="1144587" cy="15827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23556" idx="2"/>
          </p:cNvCxnSpPr>
          <p:nvPr/>
        </p:nvCxnSpPr>
        <p:spPr>
          <a:xfrm flipH="1" flipV="1">
            <a:off x="4117975" y="2601913"/>
            <a:ext cx="22225" cy="4048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556" name="TextBox 96"/>
          <p:cNvSpPr txBox="1">
            <a:spLocks noChangeArrowheads="1"/>
          </p:cNvSpPr>
          <p:nvPr/>
        </p:nvSpPr>
        <p:spPr bwMode="auto">
          <a:xfrm>
            <a:off x="3376613" y="1770063"/>
            <a:ext cx="1482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GENERAL</a:t>
            </a:r>
          </a:p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PRACTICE</a:t>
            </a:r>
            <a:endParaRPr lang="de-DE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1050" y="971550"/>
            <a:ext cx="15795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PHYSICIAN</a:t>
            </a:r>
            <a:endParaRPr lang="de-DE" sz="2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142" name="Straight Arrow Connector 141"/>
          <p:cNvCxnSpPr>
            <a:stCxn id="100" idx="0"/>
          </p:cNvCxnSpPr>
          <p:nvPr/>
        </p:nvCxnSpPr>
        <p:spPr>
          <a:xfrm flipH="1" flipV="1">
            <a:off x="6084888" y="476250"/>
            <a:ext cx="566737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7023100" y="387350"/>
            <a:ext cx="128588" cy="58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7524750" y="620713"/>
            <a:ext cx="25400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V="1">
            <a:off x="7651750" y="1022350"/>
            <a:ext cx="376238" cy="10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23567" idx="1"/>
          </p:cNvCxnSpPr>
          <p:nvPr/>
        </p:nvCxnSpPr>
        <p:spPr>
          <a:xfrm>
            <a:off x="7524750" y="1341438"/>
            <a:ext cx="296863" cy="150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7172325" y="1455738"/>
            <a:ext cx="668338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H="1" flipV="1">
            <a:off x="5580063" y="722313"/>
            <a:ext cx="461962" cy="185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5" name="TextBox 170"/>
          <p:cNvSpPr txBox="1">
            <a:spLocks noChangeArrowheads="1"/>
          </p:cNvSpPr>
          <p:nvPr/>
        </p:nvSpPr>
        <p:spPr bwMode="auto">
          <a:xfrm>
            <a:off x="7670800" y="276225"/>
            <a:ext cx="1476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ENDOCRINE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3566" name="TextBox 171"/>
          <p:cNvSpPr txBox="1">
            <a:spLocks noChangeArrowheads="1"/>
          </p:cNvSpPr>
          <p:nvPr/>
        </p:nvSpPr>
        <p:spPr bwMode="auto">
          <a:xfrm>
            <a:off x="8027988" y="722313"/>
            <a:ext cx="1116012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RENAL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3567" name="TextBox 172"/>
          <p:cNvSpPr txBox="1">
            <a:spLocks noChangeArrowheads="1"/>
          </p:cNvSpPr>
          <p:nvPr/>
        </p:nvSpPr>
        <p:spPr bwMode="auto">
          <a:xfrm>
            <a:off x="7821613" y="1292225"/>
            <a:ext cx="128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CARDIAC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3568" name="TextBox 173"/>
          <p:cNvSpPr txBox="1">
            <a:spLocks noChangeArrowheads="1"/>
          </p:cNvSpPr>
          <p:nvPr/>
        </p:nvSpPr>
        <p:spPr bwMode="auto">
          <a:xfrm>
            <a:off x="6831013" y="1955800"/>
            <a:ext cx="2492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GASTROENTEROLOGY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3569" name="TextBox 177"/>
          <p:cNvSpPr txBox="1">
            <a:spLocks noChangeArrowheads="1"/>
          </p:cNvSpPr>
          <p:nvPr/>
        </p:nvSpPr>
        <p:spPr bwMode="auto">
          <a:xfrm>
            <a:off x="6413500" y="0"/>
            <a:ext cx="205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RHEUMATOLOGY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3570" name="TextBox 182"/>
          <p:cNvSpPr txBox="1">
            <a:spLocks noChangeArrowheads="1"/>
          </p:cNvSpPr>
          <p:nvPr/>
        </p:nvSpPr>
        <p:spPr bwMode="auto">
          <a:xfrm>
            <a:off x="4967288" y="76200"/>
            <a:ext cx="1508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NEUROLOGY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3571" name="TextBox 196"/>
          <p:cNvSpPr txBox="1">
            <a:spLocks noChangeArrowheads="1"/>
          </p:cNvSpPr>
          <p:nvPr/>
        </p:nvSpPr>
        <p:spPr bwMode="auto">
          <a:xfrm>
            <a:off x="4471988" y="433388"/>
            <a:ext cx="1495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INFECTIOUS</a:t>
            </a:r>
          </a:p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DISEASES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3141663"/>
            <a:ext cx="2520950" cy="719137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b="1" i="1" dirty="0" smtClean="0"/>
              <a:t>DOCTOR</a:t>
            </a:r>
            <a:endParaRPr lang="de-DE" sz="4800" b="1" i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716463" y="1341438"/>
            <a:ext cx="1144587" cy="15827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24580" idx="2"/>
          </p:cNvCxnSpPr>
          <p:nvPr/>
        </p:nvCxnSpPr>
        <p:spPr>
          <a:xfrm flipH="1" flipV="1">
            <a:off x="4117975" y="2601913"/>
            <a:ext cx="22225" cy="4048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580" name="TextBox 96"/>
          <p:cNvSpPr txBox="1">
            <a:spLocks noChangeArrowheads="1"/>
          </p:cNvSpPr>
          <p:nvPr/>
        </p:nvSpPr>
        <p:spPr bwMode="auto">
          <a:xfrm>
            <a:off x="3376613" y="1770063"/>
            <a:ext cx="1482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GENERAL</a:t>
            </a:r>
          </a:p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PRACTICE</a:t>
            </a:r>
            <a:endParaRPr lang="de-DE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1050" y="971550"/>
            <a:ext cx="15795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PHYSICIAN</a:t>
            </a:r>
            <a:endParaRPr lang="de-DE" sz="2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142" name="Straight Arrow Connector 141"/>
          <p:cNvCxnSpPr>
            <a:stCxn id="100" idx="0"/>
          </p:cNvCxnSpPr>
          <p:nvPr/>
        </p:nvCxnSpPr>
        <p:spPr>
          <a:xfrm flipH="1" flipV="1">
            <a:off x="6084888" y="476250"/>
            <a:ext cx="566737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7023100" y="387350"/>
            <a:ext cx="128588" cy="58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7524750" y="620713"/>
            <a:ext cx="25400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V="1">
            <a:off x="7651750" y="1022350"/>
            <a:ext cx="376238" cy="10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24592" idx="1"/>
          </p:cNvCxnSpPr>
          <p:nvPr/>
        </p:nvCxnSpPr>
        <p:spPr>
          <a:xfrm>
            <a:off x="7524750" y="1341438"/>
            <a:ext cx="296863" cy="150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7172325" y="1455738"/>
            <a:ext cx="668338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endCxn id="24594" idx="0"/>
          </p:cNvCxnSpPr>
          <p:nvPr/>
        </p:nvCxnSpPr>
        <p:spPr>
          <a:xfrm>
            <a:off x="6804025" y="1433513"/>
            <a:ext cx="26988" cy="187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H="1" flipV="1">
            <a:off x="5580063" y="722313"/>
            <a:ext cx="461962" cy="185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90" name="TextBox 170"/>
          <p:cNvSpPr txBox="1">
            <a:spLocks noChangeArrowheads="1"/>
          </p:cNvSpPr>
          <p:nvPr/>
        </p:nvSpPr>
        <p:spPr bwMode="auto">
          <a:xfrm>
            <a:off x="7670800" y="276225"/>
            <a:ext cx="1476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ENDOCRINE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4591" name="TextBox 171"/>
          <p:cNvSpPr txBox="1">
            <a:spLocks noChangeArrowheads="1"/>
          </p:cNvSpPr>
          <p:nvPr/>
        </p:nvSpPr>
        <p:spPr bwMode="auto">
          <a:xfrm>
            <a:off x="8027988" y="722313"/>
            <a:ext cx="1116012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RENAL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4592" name="TextBox 172"/>
          <p:cNvSpPr txBox="1">
            <a:spLocks noChangeArrowheads="1"/>
          </p:cNvSpPr>
          <p:nvPr/>
        </p:nvSpPr>
        <p:spPr bwMode="auto">
          <a:xfrm>
            <a:off x="7821613" y="1292225"/>
            <a:ext cx="128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CARDIAC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4593" name="TextBox 173"/>
          <p:cNvSpPr txBox="1">
            <a:spLocks noChangeArrowheads="1"/>
          </p:cNvSpPr>
          <p:nvPr/>
        </p:nvSpPr>
        <p:spPr bwMode="auto">
          <a:xfrm>
            <a:off x="6831013" y="1955800"/>
            <a:ext cx="2492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GASTROENTEROLOGY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4594" name="TextBox 175"/>
          <p:cNvSpPr txBox="1">
            <a:spLocks noChangeArrowheads="1"/>
          </p:cNvSpPr>
          <p:nvPr/>
        </p:nvSpPr>
        <p:spPr bwMode="auto">
          <a:xfrm>
            <a:off x="6288088" y="1620838"/>
            <a:ext cx="1085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ELDERLY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4595" name="TextBox 177"/>
          <p:cNvSpPr txBox="1">
            <a:spLocks noChangeArrowheads="1"/>
          </p:cNvSpPr>
          <p:nvPr/>
        </p:nvSpPr>
        <p:spPr bwMode="auto">
          <a:xfrm>
            <a:off x="6413500" y="0"/>
            <a:ext cx="205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RHEUMATOLOGY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4596" name="TextBox 182"/>
          <p:cNvSpPr txBox="1">
            <a:spLocks noChangeArrowheads="1"/>
          </p:cNvSpPr>
          <p:nvPr/>
        </p:nvSpPr>
        <p:spPr bwMode="auto">
          <a:xfrm>
            <a:off x="4967288" y="76200"/>
            <a:ext cx="1508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NEUROLOGY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4597" name="TextBox 196"/>
          <p:cNvSpPr txBox="1">
            <a:spLocks noChangeArrowheads="1"/>
          </p:cNvSpPr>
          <p:nvPr/>
        </p:nvSpPr>
        <p:spPr bwMode="auto">
          <a:xfrm>
            <a:off x="4471988" y="433388"/>
            <a:ext cx="1495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INFECTIOUS</a:t>
            </a:r>
          </a:p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DISEASES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3141663"/>
            <a:ext cx="2520950" cy="719137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b="1" i="1" dirty="0" smtClean="0"/>
              <a:t>DOCTOR</a:t>
            </a:r>
            <a:endParaRPr lang="de-DE" sz="4800" b="1" i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716463" y="1341438"/>
            <a:ext cx="1144587" cy="15827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25604" idx="2"/>
          </p:cNvCxnSpPr>
          <p:nvPr/>
        </p:nvCxnSpPr>
        <p:spPr>
          <a:xfrm flipH="1" flipV="1">
            <a:off x="4117975" y="2601913"/>
            <a:ext cx="22225" cy="4048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604" name="TextBox 96"/>
          <p:cNvSpPr txBox="1">
            <a:spLocks noChangeArrowheads="1"/>
          </p:cNvSpPr>
          <p:nvPr/>
        </p:nvSpPr>
        <p:spPr bwMode="auto">
          <a:xfrm>
            <a:off x="3376613" y="1770063"/>
            <a:ext cx="1482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GENERAL</a:t>
            </a:r>
          </a:p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PRACTICE</a:t>
            </a:r>
            <a:endParaRPr lang="de-DE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1050" y="971550"/>
            <a:ext cx="15795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PHYSICIAN</a:t>
            </a:r>
            <a:endParaRPr lang="de-DE" sz="2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142" name="Straight Arrow Connector 141"/>
          <p:cNvCxnSpPr>
            <a:stCxn id="100" idx="0"/>
          </p:cNvCxnSpPr>
          <p:nvPr/>
        </p:nvCxnSpPr>
        <p:spPr>
          <a:xfrm flipH="1" flipV="1">
            <a:off x="6084888" y="476250"/>
            <a:ext cx="566737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7023100" y="387350"/>
            <a:ext cx="128588" cy="58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7524750" y="620713"/>
            <a:ext cx="25400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V="1">
            <a:off x="7651750" y="1022350"/>
            <a:ext cx="376238" cy="10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25617" idx="1"/>
          </p:cNvCxnSpPr>
          <p:nvPr/>
        </p:nvCxnSpPr>
        <p:spPr>
          <a:xfrm>
            <a:off x="7524750" y="1341438"/>
            <a:ext cx="296863" cy="150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7172325" y="1455738"/>
            <a:ext cx="668338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endCxn id="25619" idx="0"/>
          </p:cNvCxnSpPr>
          <p:nvPr/>
        </p:nvCxnSpPr>
        <p:spPr>
          <a:xfrm>
            <a:off x="6804025" y="1433513"/>
            <a:ext cx="26988" cy="187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H="1" flipV="1">
            <a:off x="5580063" y="722313"/>
            <a:ext cx="461962" cy="185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flipH="1">
            <a:off x="6084888" y="1417638"/>
            <a:ext cx="142875" cy="274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5" name="TextBox 170"/>
          <p:cNvSpPr txBox="1">
            <a:spLocks noChangeArrowheads="1"/>
          </p:cNvSpPr>
          <p:nvPr/>
        </p:nvSpPr>
        <p:spPr bwMode="auto">
          <a:xfrm>
            <a:off x="7670800" y="276225"/>
            <a:ext cx="1476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ENDOCRINE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5616" name="TextBox 171"/>
          <p:cNvSpPr txBox="1">
            <a:spLocks noChangeArrowheads="1"/>
          </p:cNvSpPr>
          <p:nvPr/>
        </p:nvSpPr>
        <p:spPr bwMode="auto">
          <a:xfrm>
            <a:off x="8027988" y="722313"/>
            <a:ext cx="1116012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RENAL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5617" name="TextBox 172"/>
          <p:cNvSpPr txBox="1">
            <a:spLocks noChangeArrowheads="1"/>
          </p:cNvSpPr>
          <p:nvPr/>
        </p:nvSpPr>
        <p:spPr bwMode="auto">
          <a:xfrm>
            <a:off x="7821613" y="1292225"/>
            <a:ext cx="128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CARDIAC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5618" name="TextBox 173"/>
          <p:cNvSpPr txBox="1">
            <a:spLocks noChangeArrowheads="1"/>
          </p:cNvSpPr>
          <p:nvPr/>
        </p:nvSpPr>
        <p:spPr bwMode="auto">
          <a:xfrm>
            <a:off x="6831013" y="1955800"/>
            <a:ext cx="2492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GASTROENTEROLOGY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5619" name="TextBox 175"/>
          <p:cNvSpPr txBox="1">
            <a:spLocks noChangeArrowheads="1"/>
          </p:cNvSpPr>
          <p:nvPr/>
        </p:nvSpPr>
        <p:spPr bwMode="auto">
          <a:xfrm>
            <a:off x="6288088" y="1620838"/>
            <a:ext cx="1085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ELDERLY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5620" name="TextBox 177"/>
          <p:cNvSpPr txBox="1">
            <a:spLocks noChangeArrowheads="1"/>
          </p:cNvSpPr>
          <p:nvPr/>
        </p:nvSpPr>
        <p:spPr bwMode="auto">
          <a:xfrm>
            <a:off x="6413500" y="0"/>
            <a:ext cx="205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RHEUMATOLOGY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5621" name="TextBox 182"/>
          <p:cNvSpPr txBox="1">
            <a:spLocks noChangeArrowheads="1"/>
          </p:cNvSpPr>
          <p:nvPr/>
        </p:nvSpPr>
        <p:spPr bwMode="auto">
          <a:xfrm>
            <a:off x="4967288" y="76200"/>
            <a:ext cx="1508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NEUROLOGY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5622" name="TextBox 195"/>
          <p:cNvSpPr txBox="1">
            <a:spLocks noChangeArrowheads="1"/>
          </p:cNvSpPr>
          <p:nvPr/>
        </p:nvSpPr>
        <p:spPr bwMode="auto">
          <a:xfrm>
            <a:off x="5435600" y="1697038"/>
            <a:ext cx="1008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DERM.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5623" name="TextBox 196"/>
          <p:cNvSpPr txBox="1">
            <a:spLocks noChangeArrowheads="1"/>
          </p:cNvSpPr>
          <p:nvPr/>
        </p:nvSpPr>
        <p:spPr bwMode="auto">
          <a:xfrm>
            <a:off x="4471988" y="433388"/>
            <a:ext cx="1495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INFECTIOUS</a:t>
            </a:r>
          </a:p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DISEASES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3141663"/>
            <a:ext cx="2520950" cy="719137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b="1" i="1" dirty="0" smtClean="0"/>
              <a:t>DOCTOR</a:t>
            </a:r>
            <a:endParaRPr lang="de-DE" sz="4800" b="1" i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716463" y="1341438"/>
            <a:ext cx="1144587" cy="15827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26630" idx="1"/>
          </p:cNvCxnSpPr>
          <p:nvPr/>
        </p:nvCxnSpPr>
        <p:spPr>
          <a:xfrm flipV="1">
            <a:off x="5097463" y="2652713"/>
            <a:ext cx="1377950" cy="6492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26629" idx="2"/>
          </p:cNvCxnSpPr>
          <p:nvPr/>
        </p:nvCxnSpPr>
        <p:spPr>
          <a:xfrm flipH="1" flipV="1">
            <a:off x="4117975" y="2601913"/>
            <a:ext cx="22225" cy="4048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629" name="TextBox 96"/>
          <p:cNvSpPr txBox="1">
            <a:spLocks noChangeArrowheads="1"/>
          </p:cNvSpPr>
          <p:nvPr/>
        </p:nvSpPr>
        <p:spPr bwMode="auto">
          <a:xfrm>
            <a:off x="3376613" y="1770063"/>
            <a:ext cx="1482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GENERAL</a:t>
            </a:r>
          </a:p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PRACTICE</a:t>
            </a:r>
            <a:endParaRPr lang="de-DE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6630" name="TextBox 97"/>
          <p:cNvSpPr txBox="1">
            <a:spLocks noChangeArrowheads="1"/>
          </p:cNvSpPr>
          <p:nvPr/>
        </p:nvSpPr>
        <p:spPr bwMode="auto">
          <a:xfrm>
            <a:off x="6475413" y="2422525"/>
            <a:ext cx="172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RADIOLOGY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1050" y="971550"/>
            <a:ext cx="15795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PHYSICIAN</a:t>
            </a:r>
            <a:endParaRPr lang="de-DE" sz="2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142" name="Straight Arrow Connector 141"/>
          <p:cNvCxnSpPr>
            <a:stCxn id="100" idx="0"/>
          </p:cNvCxnSpPr>
          <p:nvPr/>
        </p:nvCxnSpPr>
        <p:spPr>
          <a:xfrm flipH="1" flipV="1">
            <a:off x="6084888" y="476250"/>
            <a:ext cx="566737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7023100" y="387350"/>
            <a:ext cx="128588" cy="58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7524750" y="620713"/>
            <a:ext cx="25400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V="1">
            <a:off x="7651750" y="1022350"/>
            <a:ext cx="376238" cy="10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26643" idx="1"/>
          </p:cNvCxnSpPr>
          <p:nvPr/>
        </p:nvCxnSpPr>
        <p:spPr>
          <a:xfrm>
            <a:off x="7524750" y="1341438"/>
            <a:ext cx="296863" cy="150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7172325" y="1455738"/>
            <a:ext cx="668338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endCxn id="26645" idx="0"/>
          </p:cNvCxnSpPr>
          <p:nvPr/>
        </p:nvCxnSpPr>
        <p:spPr>
          <a:xfrm>
            <a:off x="6804025" y="1433513"/>
            <a:ext cx="26988" cy="187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H="1" flipV="1">
            <a:off x="5580063" y="722313"/>
            <a:ext cx="461962" cy="185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flipH="1">
            <a:off x="6084888" y="1417638"/>
            <a:ext cx="142875" cy="274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41" name="TextBox 170"/>
          <p:cNvSpPr txBox="1">
            <a:spLocks noChangeArrowheads="1"/>
          </p:cNvSpPr>
          <p:nvPr/>
        </p:nvSpPr>
        <p:spPr bwMode="auto">
          <a:xfrm>
            <a:off x="7670800" y="276225"/>
            <a:ext cx="1476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ENDOCRINE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6642" name="TextBox 171"/>
          <p:cNvSpPr txBox="1">
            <a:spLocks noChangeArrowheads="1"/>
          </p:cNvSpPr>
          <p:nvPr/>
        </p:nvSpPr>
        <p:spPr bwMode="auto">
          <a:xfrm>
            <a:off x="8027988" y="722313"/>
            <a:ext cx="1116012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RENAL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6643" name="TextBox 172"/>
          <p:cNvSpPr txBox="1">
            <a:spLocks noChangeArrowheads="1"/>
          </p:cNvSpPr>
          <p:nvPr/>
        </p:nvSpPr>
        <p:spPr bwMode="auto">
          <a:xfrm>
            <a:off x="7821613" y="1292225"/>
            <a:ext cx="128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CARDIAC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6644" name="TextBox 173"/>
          <p:cNvSpPr txBox="1">
            <a:spLocks noChangeArrowheads="1"/>
          </p:cNvSpPr>
          <p:nvPr/>
        </p:nvSpPr>
        <p:spPr bwMode="auto">
          <a:xfrm>
            <a:off x="6831013" y="1955800"/>
            <a:ext cx="2492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GASTROENTEROLOGY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6645" name="TextBox 175"/>
          <p:cNvSpPr txBox="1">
            <a:spLocks noChangeArrowheads="1"/>
          </p:cNvSpPr>
          <p:nvPr/>
        </p:nvSpPr>
        <p:spPr bwMode="auto">
          <a:xfrm>
            <a:off x="6288088" y="1620838"/>
            <a:ext cx="1085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ELDERLY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6646" name="TextBox 177"/>
          <p:cNvSpPr txBox="1">
            <a:spLocks noChangeArrowheads="1"/>
          </p:cNvSpPr>
          <p:nvPr/>
        </p:nvSpPr>
        <p:spPr bwMode="auto">
          <a:xfrm>
            <a:off x="6413500" y="0"/>
            <a:ext cx="205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RHEUMATOLOGY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6647" name="TextBox 182"/>
          <p:cNvSpPr txBox="1">
            <a:spLocks noChangeArrowheads="1"/>
          </p:cNvSpPr>
          <p:nvPr/>
        </p:nvSpPr>
        <p:spPr bwMode="auto">
          <a:xfrm>
            <a:off x="4967288" y="76200"/>
            <a:ext cx="1508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NEUROLOGY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6648" name="TextBox 195"/>
          <p:cNvSpPr txBox="1">
            <a:spLocks noChangeArrowheads="1"/>
          </p:cNvSpPr>
          <p:nvPr/>
        </p:nvSpPr>
        <p:spPr bwMode="auto">
          <a:xfrm>
            <a:off x="5435600" y="1697038"/>
            <a:ext cx="1008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DERM.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6649" name="TextBox 196"/>
          <p:cNvSpPr txBox="1">
            <a:spLocks noChangeArrowheads="1"/>
          </p:cNvSpPr>
          <p:nvPr/>
        </p:nvSpPr>
        <p:spPr bwMode="auto">
          <a:xfrm>
            <a:off x="4471988" y="433388"/>
            <a:ext cx="1495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INFECTIOUS</a:t>
            </a:r>
          </a:p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DISEASES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3141663"/>
            <a:ext cx="2520950" cy="719137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b="1" i="1" dirty="0" smtClean="0"/>
              <a:t>DOCTOR</a:t>
            </a:r>
            <a:endParaRPr lang="de-DE" sz="4800" b="1" i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716463" y="1341438"/>
            <a:ext cx="1144587" cy="15827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27656" idx="1"/>
          </p:cNvCxnSpPr>
          <p:nvPr/>
        </p:nvCxnSpPr>
        <p:spPr>
          <a:xfrm flipV="1">
            <a:off x="5097463" y="2652713"/>
            <a:ext cx="1377950" cy="6492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3"/>
            <a:endCxn id="27654" idx="1"/>
          </p:cNvCxnSpPr>
          <p:nvPr/>
        </p:nvCxnSpPr>
        <p:spPr>
          <a:xfrm>
            <a:off x="5364163" y="3500438"/>
            <a:ext cx="10795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27655" idx="2"/>
          </p:cNvCxnSpPr>
          <p:nvPr/>
        </p:nvCxnSpPr>
        <p:spPr>
          <a:xfrm flipH="1" flipV="1">
            <a:off x="4117975" y="2601913"/>
            <a:ext cx="22225" cy="4048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654" name="TextBox 84"/>
          <p:cNvSpPr txBox="1">
            <a:spLocks noChangeArrowheads="1"/>
          </p:cNvSpPr>
          <p:nvPr/>
        </p:nvSpPr>
        <p:spPr bwMode="auto">
          <a:xfrm>
            <a:off x="6443663" y="3086100"/>
            <a:ext cx="21605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C00000"/>
                </a:solidFill>
                <a:latin typeface="Calibri" pitchFamily="34" charset="0"/>
              </a:rPr>
              <a:t>OBSTETRICS &amp; GYNAECOLOGY</a:t>
            </a:r>
            <a:endParaRPr lang="de-DE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7655" name="TextBox 96"/>
          <p:cNvSpPr txBox="1">
            <a:spLocks noChangeArrowheads="1"/>
          </p:cNvSpPr>
          <p:nvPr/>
        </p:nvSpPr>
        <p:spPr bwMode="auto">
          <a:xfrm>
            <a:off x="3376613" y="1770063"/>
            <a:ext cx="1482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GENERAL</a:t>
            </a:r>
          </a:p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PRACTICE</a:t>
            </a:r>
            <a:endParaRPr lang="de-DE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7656" name="TextBox 97"/>
          <p:cNvSpPr txBox="1">
            <a:spLocks noChangeArrowheads="1"/>
          </p:cNvSpPr>
          <p:nvPr/>
        </p:nvSpPr>
        <p:spPr bwMode="auto">
          <a:xfrm>
            <a:off x="6475413" y="2422525"/>
            <a:ext cx="172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RADIOLOGY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1050" y="971550"/>
            <a:ext cx="15795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PHYSICIAN</a:t>
            </a:r>
            <a:endParaRPr lang="de-DE" sz="2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142" name="Straight Arrow Connector 141"/>
          <p:cNvCxnSpPr>
            <a:stCxn id="100" idx="0"/>
          </p:cNvCxnSpPr>
          <p:nvPr/>
        </p:nvCxnSpPr>
        <p:spPr>
          <a:xfrm flipH="1" flipV="1">
            <a:off x="6084888" y="476250"/>
            <a:ext cx="566737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7023100" y="387350"/>
            <a:ext cx="128588" cy="58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7524750" y="620713"/>
            <a:ext cx="25400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V="1">
            <a:off x="7651750" y="1022350"/>
            <a:ext cx="376238" cy="10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27669" idx="1"/>
          </p:cNvCxnSpPr>
          <p:nvPr/>
        </p:nvCxnSpPr>
        <p:spPr>
          <a:xfrm>
            <a:off x="7524750" y="1341438"/>
            <a:ext cx="296863" cy="150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7172325" y="1455738"/>
            <a:ext cx="668338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endCxn id="27671" idx="0"/>
          </p:cNvCxnSpPr>
          <p:nvPr/>
        </p:nvCxnSpPr>
        <p:spPr>
          <a:xfrm>
            <a:off x="6804025" y="1433513"/>
            <a:ext cx="26988" cy="187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H="1" flipV="1">
            <a:off x="5580063" y="722313"/>
            <a:ext cx="461962" cy="185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flipH="1">
            <a:off x="6084888" y="1417638"/>
            <a:ext cx="142875" cy="274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67" name="TextBox 170"/>
          <p:cNvSpPr txBox="1">
            <a:spLocks noChangeArrowheads="1"/>
          </p:cNvSpPr>
          <p:nvPr/>
        </p:nvSpPr>
        <p:spPr bwMode="auto">
          <a:xfrm>
            <a:off x="7670800" y="276225"/>
            <a:ext cx="1476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ENDOCRINE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7668" name="TextBox 171"/>
          <p:cNvSpPr txBox="1">
            <a:spLocks noChangeArrowheads="1"/>
          </p:cNvSpPr>
          <p:nvPr/>
        </p:nvSpPr>
        <p:spPr bwMode="auto">
          <a:xfrm>
            <a:off x="8027988" y="722313"/>
            <a:ext cx="1116012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RENAL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7669" name="TextBox 172"/>
          <p:cNvSpPr txBox="1">
            <a:spLocks noChangeArrowheads="1"/>
          </p:cNvSpPr>
          <p:nvPr/>
        </p:nvSpPr>
        <p:spPr bwMode="auto">
          <a:xfrm>
            <a:off x="7821613" y="1292225"/>
            <a:ext cx="128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CARDIAC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7670" name="TextBox 173"/>
          <p:cNvSpPr txBox="1">
            <a:spLocks noChangeArrowheads="1"/>
          </p:cNvSpPr>
          <p:nvPr/>
        </p:nvSpPr>
        <p:spPr bwMode="auto">
          <a:xfrm>
            <a:off x="6831013" y="1955800"/>
            <a:ext cx="2492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GASTROENTEROLOGY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7671" name="TextBox 175"/>
          <p:cNvSpPr txBox="1">
            <a:spLocks noChangeArrowheads="1"/>
          </p:cNvSpPr>
          <p:nvPr/>
        </p:nvSpPr>
        <p:spPr bwMode="auto">
          <a:xfrm>
            <a:off x="6288088" y="1620838"/>
            <a:ext cx="1085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ELDERLY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7672" name="TextBox 177"/>
          <p:cNvSpPr txBox="1">
            <a:spLocks noChangeArrowheads="1"/>
          </p:cNvSpPr>
          <p:nvPr/>
        </p:nvSpPr>
        <p:spPr bwMode="auto">
          <a:xfrm>
            <a:off x="6413500" y="0"/>
            <a:ext cx="205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RHEUMATOLOGY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7673" name="TextBox 182"/>
          <p:cNvSpPr txBox="1">
            <a:spLocks noChangeArrowheads="1"/>
          </p:cNvSpPr>
          <p:nvPr/>
        </p:nvSpPr>
        <p:spPr bwMode="auto">
          <a:xfrm>
            <a:off x="4967288" y="76200"/>
            <a:ext cx="1508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NEUROLOGY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7674" name="TextBox 195"/>
          <p:cNvSpPr txBox="1">
            <a:spLocks noChangeArrowheads="1"/>
          </p:cNvSpPr>
          <p:nvPr/>
        </p:nvSpPr>
        <p:spPr bwMode="auto">
          <a:xfrm>
            <a:off x="5435600" y="1697038"/>
            <a:ext cx="1008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DERM.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7675" name="TextBox 196"/>
          <p:cNvSpPr txBox="1">
            <a:spLocks noChangeArrowheads="1"/>
          </p:cNvSpPr>
          <p:nvPr/>
        </p:nvSpPr>
        <p:spPr bwMode="auto">
          <a:xfrm>
            <a:off x="4471988" y="433388"/>
            <a:ext cx="1495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INFECTIOUS</a:t>
            </a:r>
          </a:p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DISEASES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3141663"/>
            <a:ext cx="2520950" cy="719137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b="1" i="1" dirty="0" smtClean="0"/>
              <a:t>DOCTOR</a:t>
            </a:r>
            <a:endParaRPr lang="de-DE" sz="4800" b="1" i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716463" y="1341438"/>
            <a:ext cx="1144587" cy="15827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28681" idx="1"/>
          </p:cNvCxnSpPr>
          <p:nvPr/>
        </p:nvCxnSpPr>
        <p:spPr>
          <a:xfrm flipV="1">
            <a:off x="5097463" y="2652713"/>
            <a:ext cx="1377950" cy="6492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3"/>
            <a:endCxn id="28679" idx="1"/>
          </p:cNvCxnSpPr>
          <p:nvPr/>
        </p:nvCxnSpPr>
        <p:spPr>
          <a:xfrm>
            <a:off x="5364163" y="3500438"/>
            <a:ext cx="10795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219700" y="3860800"/>
            <a:ext cx="1008063" cy="7207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28680" idx="2"/>
          </p:cNvCxnSpPr>
          <p:nvPr/>
        </p:nvCxnSpPr>
        <p:spPr>
          <a:xfrm flipH="1" flipV="1">
            <a:off x="4117975" y="2601913"/>
            <a:ext cx="22225" cy="4048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679" name="TextBox 84"/>
          <p:cNvSpPr txBox="1">
            <a:spLocks noChangeArrowheads="1"/>
          </p:cNvSpPr>
          <p:nvPr/>
        </p:nvSpPr>
        <p:spPr bwMode="auto">
          <a:xfrm>
            <a:off x="6443663" y="3086100"/>
            <a:ext cx="21605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C00000"/>
                </a:solidFill>
                <a:latin typeface="Calibri" pitchFamily="34" charset="0"/>
              </a:rPr>
              <a:t>OBSTETRICS &amp; GYNAECOLOGY</a:t>
            </a:r>
            <a:endParaRPr lang="de-DE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8680" name="TextBox 96"/>
          <p:cNvSpPr txBox="1">
            <a:spLocks noChangeArrowheads="1"/>
          </p:cNvSpPr>
          <p:nvPr/>
        </p:nvSpPr>
        <p:spPr bwMode="auto">
          <a:xfrm>
            <a:off x="3376613" y="1770063"/>
            <a:ext cx="1482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GENERAL</a:t>
            </a:r>
          </a:p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PRACTICE</a:t>
            </a:r>
            <a:endParaRPr lang="de-DE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8681" name="TextBox 97"/>
          <p:cNvSpPr txBox="1">
            <a:spLocks noChangeArrowheads="1"/>
          </p:cNvSpPr>
          <p:nvPr/>
        </p:nvSpPr>
        <p:spPr bwMode="auto">
          <a:xfrm>
            <a:off x="6475413" y="2422525"/>
            <a:ext cx="172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RADIOLOGY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1050" y="971550"/>
            <a:ext cx="15795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PHYSICIAN</a:t>
            </a:r>
            <a:endParaRPr lang="de-DE" sz="2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8683" name="TextBox 100"/>
          <p:cNvSpPr txBox="1">
            <a:spLocks noChangeArrowheads="1"/>
          </p:cNvSpPr>
          <p:nvPr/>
        </p:nvSpPr>
        <p:spPr bwMode="auto">
          <a:xfrm>
            <a:off x="6084888" y="4710113"/>
            <a:ext cx="2097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LABORATORY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142" name="Straight Arrow Connector 141"/>
          <p:cNvCxnSpPr>
            <a:stCxn id="100" idx="0"/>
          </p:cNvCxnSpPr>
          <p:nvPr/>
        </p:nvCxnSpPr>
        <p:spPr>
          <a:xfrm flipH="1" flipV="1">
            <a:off x="6084888" y="476250"/>
            <a:ext cx="566737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7023100" y="387350"/>
            <a:ext cx="128588" cy="58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7524750" y="620713"/>
            <a:ext cx="25400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V="1">
            <a:off x="7651750" y="1022350"/>
            <a:ext cx="376238" cy="10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28695" idx="1"/>
          </p:cNvCxnSpPr>
          <p:nvPr/>
        </p:nvCxnSpPr>
        <p:spPr>
          <a:xfrm>
            <a:off x="7524750" y="1341438"/>
            <a:ext cx="296863" cy="150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7172325" y="1455738"/>
            <a:ext cx="668338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endCxn id="28697" idx="0"/>
          </p:cNvCxnSpPr>
          <p:nvPr/>
        </p:nvCxnSpPr>
        <p:spPr>
          <a:xfrm>
            <a:off x="6804025" y="1433513"/>
            <a:ext cx="26988" cy="187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H="1" flipV="1">
            <a:off x="5580063" y="722313"/>
            <a:ext cx="461962" cy="185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flipH="1">
            <a:off x="6084888" y="1417638"/>
            <a:ext cx="142875" cy="274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93" name="TextBox 170"/>
          <p:cNvSpPr txBox="1">
            <a:spLocks noChangeArrowheads="1"/>
          </p:cNvSpPr>
          <p:nvPr/>
        </p:nvSpPr>
        <p:spPr bwMode="auto">
          <a:xfrm>
            <a:off x="7670800" y="276225"/>
            <a:ext cx="1476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ENDOCRINE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8694" name="TextBox 171"/>
          <p:cNvSpPr txBox="1">
            <a:spLocks noChangeArrowheads="1"/>
          </p:cNvSpPr>
          <p:nvPr/>
        </p:nvSpPr>
        <p:spPr bwMode="auto">
          <a:xfrm>
            <a:off x="8027988" y="722313"/>
            <a:ext cx="1116012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RENAL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8695" name="TextBox 172"/>
          <p:cNvSpPr txBox="1">
            <a:spLocks noChangeArrowheads="1"/>
          </p:cNvSpPr>
          <p:nvPr/>
        </p:nvSpPr>
        <p:spPr bwMode="auto">
          <a:xfrm>
            <a:off x="7821613" y="1292225"/>
            <a:ext cx="128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CARDIAC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8696" name="TextBox 173"/>
          <p:cNvSpPr txBox="1">
            <a:spLocks noChangeArrowheads="1"/>
          </p:cNvSpPr>
          <p:nvPr/>
        </p:nvSpPr>
        <p:spPr bwMode="auto">
          <a:xfrm>
            <a:off x="6831013" y="1955800"/>
            <a:ext cx="2492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GASTROENTEROLOGY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8697" name="TextBox 175"/>
          <p:cNvSpPr txBox="1">
            <a:spLocks noChangeArrowheads="1"/>
          </p:cNvSpPr>
          <p:nvPr/>
        </p:nvSpPr>
        <p:spPr bwMode="auto">
          <a:xfrm>
            <a:off x="6288088" y="1620838"/>
            <a:ext cx="1085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ELDERLY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8698" name="TextBox 177"/>
          <p:cNvSpPr txBox="1">
            <a:spLocks noChangeArrowheads="1"/>
          </p:cNvSpPr>
          <p:nvPr/>
        </p:nvSpPr>
        <p:spPr bwMode="auto">
          <a:xfrm>
            <a:off x="6413500" y="0"/>
            <a:ext cx="205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RHEUMATOLOGY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8699" name="TextBox 182"/>
          <p:cNvSpPr txBox="1">
            <a:spLocks noChangeArrowheads="1"/>
          </p:cNvSpPr>
          <p:nvPr/>
        </p:nvSpPr>
        <p:spPr bwMode="auto">
          <a:xfrm>
            <a:off x="4967288" y="76200"/>
            <a:ext cx="1508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NEUROLOGY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8700" name="TextBox 195"/>
          <p:cNvSpPr txBox="1">
            <a:spLocks noChangeArrowheads="1"/>
          </p:cNvSpPr>
          <p:nvPr/>
        </p:nvSpPr>
        <p:spPr bwMode="auto">
          <a:xfrm>
            <a:off x="5435600" y="1697038"/>
            <a:ext cx="1008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DERM.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8701" name="TextBox 196"/>
          <p:cNvSpPr txBox="1">
            <a:spLocks noChangeArrowheads="1"/>
          </p:cNvSpPr>
          <p:nvPr/>
        </p:nvSpPr>
        <p:spPr bwMode="auto">
          <a:xfrm>
            <a:off x="4471988" y="433388"/>
            <a:ext cx="1495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INFECTIOUS</a:t>
            </a:r>
          </a:p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DISEASES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3141663"/>
            <a:ext cx="2520950" cy="719137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b="1" i="1" dirty="0" smtClean="0"/>
              <a:t>DOCTOR</a:t>
            </a:r>
            <a:endParaRPr lang="de-DE" sz="4800" b="1" i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716463" y="1341438"/>
            <a:ext cx="1144587" cy="15827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29705" idx="1"/>
          </p:cNvCxnSpPr>
          <p:nvPr/>
        </p:nvCxnSpPr>
        <p:spPr>
          <a:xfrm flipV="1">
            <a:off x="5097463" y="2652713"/>
            <a:ext cx="1377950" cy="6492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3"/>
            <a:endCxn id="29703" idx="1"/>
          </p:cNvCxnSpPr>
          <p:nvPr/>
        </p:nvCxnSpPr>
        <p:spPr>
          <a:xfrm>
            <a:off x="5364163" y="3500438"/>
            <a:ext cx="10795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219700" y="3860800"/>
            <a:ext cx="1008063" cy="7207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29704" idx="2"/>
          </p:cNvCxnSpPr>
          <p:nvPr/>
        </p:nvCxnSpPr>
        <p:spPr>
          <a:xfrm flipH="1" flipV="1">
            <a:off x="4117975" y="2601913"/>
            <a:ext cx="22225" cy="4048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703" name="TextBox 84"/>
          <p:cNvSpPr txBox="1">
            <a:spLocks noChangeArrowheads="1"/>
          </p:cNvSpPr>
          <p:nvPr/>
        </p:nvSpPr>
        <p:spPr bwMode="auto">
          <a:xfrm>
            <a:off x="6443663" y="3086100"/>
            <a:ext cx="21605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C00000"/>
                </a:solidFill>
                <a:latin typeface="Calibri" pitchFamily="34" charset="0"/>
              </a:rPr>
              <a:t>OBSTETRICS &amp; GYNAECOLOGY</a:t>
            </a:r>
            <a:endParaRPr lang="de-DE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9704" name="TextBox 96"/>
          <p:cNvSpPr txBox="1">
            <a:spLocks noChangeArrowheads="1"/>
          </p:cNvSpPr>
          <p:nvPr/>
        </p:nvSpPr>
        <p:spPr bwMode="auto">
          <a:xfrm>
            <a:off x="3376613" y="1770063"/>
            <a:ext cx="1482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GENERAL</a:t>
            </a:r>
          </a:p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PRACTICE</a:t>
            </a:r>
            <a:endParaRPr lang="de-DE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9705" name="TextBox 97"/>
          <p:cNvSpPr txBox="1">
            <a:spLocks noChangeArrowheads="1"/>
          </p:cNvSpPr>
          <p:nvPr/>
        </p:nvSpPr>
        <p:spPr bwMode="auto">
          <a:xfrm>
            <a:off x="6475413" y="2422525"/>
            <a:ext cx="172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RADIOLOGY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1050" y="971550"/>
            <a:ext cx="15795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PHYSICIAN</a:t>
            </a:r>
            <a:endParaRPr lang="de-DE" sz="2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9707" name="TextBox 100"/>
          <p:cNvSpPr txBox="1">
            <a:spLocks noChangeArrowheads="1"/>
          </p:cNvSpPr>
          <p:nvPr/>
        </p:nvSpPr>
        <p:spPr bwMode="auto">
          <a:xfrm>
            <a:off x="6084888" y="4710113"/>
            <a:ext cx="2097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LABORATORY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 flipH="1" flipV="1">
            <a:off x="6948488" y="4437063"/>
            <a:ext cx="149225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9" name="TextBox 129"/>
          <p:cNvSpPr txBox="1">
            <a:spLocks noChangeArrowheads="1"/>
          </p:cNvSpPr>
          <p:nvPr/>
        </p:nvSpPr>
        <p:spPr bwMode="auto">
          <a:xfrm>
            <a:off x="6227763" y="3983038"/>
            <a:ext cx="165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PATHOLOGY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cxnSp>
        <p:nvCxnSpPr>
          <p:cNvPr id="142" name="Straight Arrow Connector 141"/>
          <p:cNvCxnSpPr>
            <a:stCxn id="100" idx="0"/>
          </p:cNvCxnSpPr>
          <p:nvPr/>
        </p:nvCxnSpPr>
        <p:spPr>
          <a:xfrm flipH="1" flipV="1">
            <a:off x="6084888" y="476250"/>
            <a:ext cx="566737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7023100" y="387350"/>
            <a:ext cx="128588" cy="58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7524750" y="620713"/>
            <a:ext cx="25400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V="1">
            <a:off x="7651750" y="1022350"/>
            <a:ext cx="376238" cy="10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29721" idx="1"/>
          </p:cNvCxnSpPr>
          <p:nvPr/>
        </p:nvCxnSpPr>
        <p:spPr>
          <a:xfrm>
            <a:off x="7524750" y="1341438"/>
            <a:ext cx="296863" cy="150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7172325" y="1455738"/>
            <a:ext cx="668338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endCxn id="29723" idx="0"/>
          </p:cNvCxnSpPr>
          <p:nvPr/>
        </p:nvCxnSpPr>
        <p:spPr>
          <a:xfrm>
            <a:off x="6804025" y="1433513"/>
            <a:ext cx="26988" cy="187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H="1" flipV="1">
            <a:off x="5580063" y="722313"/>
            <a:ext cx="461962" cy="185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flipH="1">
            <a:off x="6084888" y="1417638"/>
            <a:ext cx="142875" cy="274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19" name="TextBox 170"/>
          <p:cNvSpPr txBox="1">
            <a:spLocks noChangeArrowheads="1"/>
          </p:cNvSpPr>
          <p:nvPr/>
        </p:nvSpPr>
        <p:spPr bwMode="auto">
          <a:xfrm>
            <a:off x="7670800" y="276225"/>
            <a:ext cx="1476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ENDOCRINE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9720" name="TextBox 171"/>
          <p:cNvSpPr txBox="1">
            <a:spLocks noChangeArrowheads="1"/>
          </p:cNvSpPr>
          <p:nvPr/>
        </p:nvSpPr>
        <p:spPr bwMode="auto">
          <a:xfrm>
            <a:off x="8027988" y="722313"/>
            <a:ext cx="1116012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RENAL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9721" name="TextBox 172"/>
          <p:cNvSpPr txBox="1">
            <a:spLocks noChangeArrowheads="1"/>
          </p:cNvSpPr>
          <p:nvPr/>
        </p:nvSpPr>
        <p:spPr bwMode="auto">
          <a:xfrm>
            <a:off x="7821613" y="1292225"/>
            <a:ext cx="128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CARDIAC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9722" name="TextBox 173"/>
          <p:cNvSpPr txBox="1">
            <a:spLocks noChangeArrowheads="1"/>
          </p:cNvSpPr>
          <p:nvPr/>
        </p:nvSpPr>
        <p:spPr bwMode="auto">
          <a:xfrm>
            <a:off x="6831013" y="1955800"/>
            <a:ext cx="2492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GASTROENTEROLOGY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9723" name="TextBox 175"/>
          <p:cNvSpPr txBox="1">
            <a:spLocks noChangeArrowheads="1"/>
          </p:cNvSpPr>
          <p:nvPr/>
        </p:nvSpPr>
        <p:spPr bwMode="auto">
          <a:xfrm>
            <a:off x="6288088" y="1620838"/>
            <a:ext cx="1085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ELDERLY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9724" name="TextBox 177"/>
          <p:cNvSpPr txBox="1">
            <a:spLocks noChangeArrowheads="1"/>
          </p:cNvSpPr>
          <p:nvPr/>
        </p:nvSpPr>
        <p:spPr bwMode="auto">
          <a:xfrm>
            <a:off x="6413500" y="0"/>
            <a:ext cx="205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RHEUMATOLOGY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9725" name="TextBox 182"/>
          <p:cNvSpPr txBox="1">
            <a:spLocks noChangeArrowheads="1"/>
          </p:cNvSpPr>
          <p:nvPr/>
        </p:nvSpPr>
        <p:spPr bwMode="auto">
          <a:xfrm>
            <a:off x="4967288" y="76200"/>
            <a:ext cx="1508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NEUROLOGY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9726" name="TextBox 195"/>
          <p:cNvSpPr txBox="1">
            <a:spLocks noChangeArrowheads="1"/>
          </p:cNvSpPr>
          <p:nvPr/>
        </p:nvSpPr>
        <p:spPr bwMode="auto">
          <a:xfrm>
            <a:off x="5435600" y="1697038"/>
            <a:ext cx="1008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DERM.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9727" name="TextBox 196"/>
          <p:cNvSpPr txBox="1">
            <a:spLocks noChangeArrowheads="1"/>
          </p:cNvSpPr>
          <p:nvPr/>
        </p:nvSpPr>
        <p:spPr bwMode="auto">
          <a:xfrm>
            <a:off x="4471988" y="433388"/>
            <a:ext cx="1495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INFECTIOUS</a:t>
            </a:r>
          </a:p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DISEASES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3141663"/>
            <a:ext cx="2520950" cy="719137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b="1" i="1" dirty="0" smtClean="0"/>
              <a:t>DOCTOR</a:t>
            </a:r>
            <a:endParaRPr lang="de-DE" sz="4800" b="1" i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716463" y="1341438"/>
            <a:ext cx="1144587" cy="15827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30729" idx="1"/>
          </p:cNvCxnSpPr>
          <p:nvPr/>
        </p:nvCxnSpPr>
        <p:spPr>
          <a:xfrm flipV="1">
            <a:off x="5097463" y="2652713"/>
            <a:ext cx="1377950" cy="6492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3"/>
            <a:endCxn id="30727" idx="1"/>
          </p:cNvCxnSpPr>
          <p:nvPr/>
        </p:nvCxnSpPr>
        <p:spPr>
          <a:xfrm>
            <a:off x="5364163" y="3500438"/>
            <a:ext cx="10795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219700" y="3860800"/>
            <a:ext cx="1008063" cy="7207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30728" idx="2"/>
          </p:cNvCxnSpPr>
          <p:nvPr/>
        </p:nvCxnSpPr>
        <p:spPr>
          <a:xfrm flipH="1" flipV="1">
            <a:off x="4117975" y="2601913"/>
            <a:ext cx="22225" cy="4048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727" name="TextBox 84"/>
          <p:cNvSpPr txBox="1">
            <a:spLocks noChangeArrowheads="1"/>
          </p:cNvSpPr>
          <p:nvPr/>
        </p:nvSpPr>
        <p:spPr bwMode="auto">
          <a:xfrm>
            <a:off x="6443663" y="3086100"/>
            <a:ext cx="21605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C00000"/>
                </a:solidFill>
                <a:latin typeface="Calibri" pitchFamily="34" charset="0"/>
              </a:rPr>
              <a:t>OBSTETRICS &amp; GYNAECOLOGY</a:t>
            </a:r>
            <a:endParaRPr lang="de-DE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0728" name="TextBox 96"/>
          <p:cNvSpPr txBox="1">
            <a:spLocks noChangeArrowheads="1"/>
          </p:cNvSpPr>
          <p:nvPr/>
        </p:nvSpPr>
        <p:spPr bwMode="auto">
          <a:xfrm>
            <a:off x="3376613" y="1770063"/>
            <a:ext cx="1482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GENERAL</a:t>
            </a:r>
          </a:p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PRACTICE</a:t>
            </a:r>
            <a:endParaRPr lang="de-DE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0729" name="TextBox 97"/>
          <p:cNvSpPr txBox="1">
            <a:spLocks noChangeArrowheads="1"/>
          </p:cNvSpPr>
          <p:nvPr/>
        </p:nvSpPr>
        <p:spPr bwMode="auto">
          <a:xfrm>
            <a:off x="6475413" y="2422525"/>
            <a:ext cx="172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RADIOLOGY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1050" y="971550"/>
            <a:ext cx="15795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PHYSICIAN</a:t>
            </a:r>
            <a:endParaRPr lang="de-DE" sz="2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0731" name="TextBox 100"/>
          <p:cNvSpPr txBox="1">
            <a:spLocks noChangeArrowheads="1"/>
          </p:cNvSpPr>
          <p:nvPr/>
        </p:nvSpPr>
        <p:spPr bwMode="auto">
          <a:xfrm>
            <a:off x="6084888" y="4710113"/>
            <a:ext cx="2097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LABORATORY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 flipH="1" flipV="1">
            <a:off x="6948488" y="4437063"/>
            <a:ext cx="149225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7524750" y="4437063"/>
            <a:ext cx="287338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34" name="TextBox 129"/>
          <p:cNvSpPr txBox="1">
            <a:spLocks noChangeArrowheads="1"/>
          </p:cNvSpPr>
          <p:nvPr/>
        </p:nvSpPr>
        <p:spPr bwMode="auto">
          <a:xfrm>
            <a:off x="6227763" y="3983038"/>
            <a:ext cx="1512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PATHOLOGY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sp>
        <p:nvSpPr>
          <p:cNvPr id="30735" name="TextBox 131"/>
          <p:cNvSpPr txBox="1">
            <a:spLocks noChangeArrowheads="1"/>
          </p:cNvSpPr>
          <p:nvPr/>
        </p:nvSpPr>
        <p:spPr bwMode="auto">
          <a:xfrm>
            <a:off x="7778750" y="4059238"/>
            <a:ext cx="1260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BIOCHEM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cxnSp>
        <p:nvCxnSpPr>
          <p:cNvPr id="142" name="Straight Arrow Connector 141"/>
          <p:cNvCxnSpPr>
            <a:stCxn id="100" idx="0"/>
          </p:cNvCxnSpPr>
          <p:nvPr/>
        </p:nvCxnSpPr>
        <p:spPr>
          <a:xfrm flipH="1" flipV="1">
            <a:off x="6084888" y="476250"/>
            <a:ext cx="566737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7023100" y="387350"/>
            <a:ext cx="128588" cy="58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7524750" y="620713"/>
            <a:ext cx="25400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V="1">
            <a:off x="7651750" y="1022350"/>
            <a:ext cx="376238" cy="10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30747" idx="1"/>
          </p:cNvCxnSpPr>
          <p:nvPr/>
        </p:nvCxnSpPr>
        <p:spPr>
          <a:xfrm>
            <a:off x="7524750" y="1341438"/>
            <a:ext cx="296863" cy="150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7172325" y="1455738"/>
            <a:ext cx="668338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endCxn id="30749" idx="0"/>
          </p:cNvCxnSpPr>
          <p:nvPr/>
        </p:nvCxnSpPr>
        <p:spPr>
          <a:xfrm>
            <a:off x="6804025" y="1433513"/>
            <a:ext cx="26988" cy="187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H="1" flipV="1">
            <a:off x="5580063" y="722313"/>
            <a:ext cx="461962" cy="185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flipH="1">
            <a:off x="6084888" y="1417638"/>
            <a:ext cx="142875" cy="274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5" name="TextBox 170"/>
          <p:cNvSpPr txBox="1">
            <a:spLocks noChangeArrowheads="1"/>
          </p:cNvSpPr>
          <p:nvPr/>
        </p:nvSpPr>
        <p:spPr bwMode="auto">
          <a:xfrm>
            <a:off x="7670800" y="276225"/>
            <a:ext cx="1476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ENDOCRINE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0746" name="TextBox 171"/>
          <p:cNvSpPr txBox="1">
            <a:spLocks noChangeArrowheads="1"/>
          </p:cNvSpPr>
          <p:nvPr/>
        </p:nvSpPr>
        <p:spPr bwMode="auto">
          <a:xfrm>
            <a:off x="8027988" y="722313"/>
            <a:ext cx="1116012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RENAL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0747" name="TextBox 172"/>
          <p:cNvSpPr txBox="1">
            <a:spLocks noChangeArrowheads="1"/>
          </p:cNvSpPr>
          <p:nvPr/>
        </p:nvSpPr>
        <p:spPr bwMode="auto">
          <a:xfrm>
            <a:off x="7821613" y="1292225"/>
            <a:ext cx="128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CARDIAC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0748" name="TextBox 173"/>
          <p:cNvSpPr txBox="1">
            <a:spLocks noChangeArrowheads="1"/>
          </p:cNvSpPr>
          <p:nvPr/>
        </p:nvSpPr>
        <p:spPr bwMode="auto">
          <a:xfrm>
            <a:off x="6831013" y="1955800"/>
            <a:ext cx="2492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GASTROENTEROLOGY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0749" name="TextBox 175"/>
          <p:cNvSpPr txBox="1">
            <a:spLocks noChangeArrowheads="1"/>
          </p:cNvSpPr>
          <p:nvPr/>
        </p:nvSpPr>
        <p:spPr bwMode="auto">
          <a:xfrm>
            <a:off x="6288088" y="1620838"/>
            <a:ext cx="1085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ELDERLY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0750" name="TextBox 177"/>
          <p:cNvSpPr txBox="1">
            <a:spLocks noChangeArrowheads="1"/>
          </p:cNvSpPr>
          <p:nvPr/>
        </p:nvSpPr>
        <p:spPr bwMode="auto">
          <a:xfrm>
            <a:off x="6413500" y="0"/>
            <a:ext cx="205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RHEUMATOLOGY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0751" name="TextBox 182"/>
          <p:cNvSpPr txBox="1">
            <a:spLocks noChangeArrowheads="1"/>
          </p:cNvSpPr>
          <p:nvPr/>
        </p:nvSpPr>
        <p:spPr bwMode="auto">
          <a:xfrm>
            <a:off x="4967288" y="76200"/>
            <a:ext cx="1508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NEUROLOGY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0752" name="TextBox 195"/>
          <p:cNvSpPr txBox="1">
            <a:spLocks noChangeArrowheads="1"/>
          </p:cNvSpPr>
          <p:nvPr/>
        </p:nvSpPr>
        <p:spPr bwMode="auto">
          <a:xfrm>
            <a:off x="5435600" y="1697038"/>
            <a:ext cx="1008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DERM.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0753" name="TextBox 196"/>
          <p:cNvSpPr txBox="1">
            <a:spLocks noChangeArrowheads="1"/>
          </p:cNvSpPr>
          <p:nvPr/>
        </p:nvSpPr>
        <p:spPr bwMode="auto">
          <a:xfrm>
            <a:off x="4471988" y="433388"/>
            <a:ext cx="1495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INFECTIOUS</a:t>
            </a:r>
          </a:p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DISEASES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3141663"/>
            <a:ext cx="2520950" cy="719137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b="1" i="1" dirty="0" smtClean="0"/>
              <a:t>DOCTOR</a:t>
            </a:r>
            <a:endParaRPr lang="de-DE" sz="4800" b="1" i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716463" y="1341438"/>
            <a:ext cx="1144587" cy="1582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31753" idx="1"/>
          </p:cNvCxnSpPr>
          <p:nvPr/>
        </p:nvCxnSpPr>
        <p:spPr>
          <a:xfrm flipV="1">
            <a:off x="5097463" y="2652713"/>
            <a:ext cx="1377950" cy="649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3"/>
            <a:endCxn id="31751" idx="1"/>
          </p:cNvCxnSpPr>
          <p:nvPr/>
        </p:nvCxnSpPr>
        <p:spPr>
          <a:xfrm>
            <a:off x="5364163" y="3500438"/>
            <a:ext cx="1079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219700" y="3860800"/>
            <a:ext cx="1008063" cy="72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31752" idx="2"/>
          </p:cNvCxnSpPr>
          <p:nvPr/>
        </p:nvCxnSpPr>
        <p:spPr>
          <a:xfrm flipH="1" flipV="1">
            <a:off x="4117975" y="2601913"/>
            <a:ext cx="22225" cy="404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1" name="TextBox 84"/>
          <p:cNvSpPr txBox="1">
            <a:spLocks noChangeArrowheads="1"/>
          </p:cNvSpPr>
          <p:nvPr/>
        </p:nvSpPr>
        <p:spPr bwMode="auto">
          <a:xfrm>
            <a:off x="6443663" y="3086100"/>
            <a:ext cx="21605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C00000"/>
                </a:solidFill>
                <a:latin typeface="Calibri" pitchFamily="34" charset="0"/>
              </a:rPr>
              <a:t>OBSTETRICS &amp; GYNAECOLOGY</a:t>
            </a:r>
            <a:endParaRPr lang="de-DE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1752" name="TextBox 96"/>
          <p:cNvSpPr txBox="1">
            <a:spLocks noChangeArrowheads="1"/>
          </p:cNvSpPr>
          <p:nvPr/>
        </p:nvSpPr>
        <p:spPr bwMode="auto">
          <a:xfrm>
            <a:off x="3376613" y="1770063"/>
            <a:ext cx="1482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GENERAL</a:t>
            </a:r>
          </a:p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PRACTICE</a:t>
            </a:r>
            <a:endParaRPr lang="de-DE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1753" name="TextBox 97"/>
          <p:cNvSpPr txBox="1">
            <a:spLocks noChangeArrowheads="1"/>
          </p:cNvSpPr>
          <p:nvPr/>
        </p:nvSpPr>
        <p:spPr bwMode="auto">
          <a:xfrm>
            <a:off x="6475413" y="2422525"/>
            <a:ext cx="172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RADIOLOGY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1050" y="971550"/>
            <a:ext cx="15795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PHYSICIAN</a:t>
            </a:r>
            <a:endParaRPr lang="de-DE" sz="2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1755" name="TextBox 100"/>
          <p:cNvSpPr txBox="1">
            <a:spLocks noChangeArrowheads="1"/>
          </p:cNvSpPr>
          <p:nvPr/>
        </p:nvSpPr>
        <p:spPr bwMode="auto">
          <a:xfrm>
            <a:off x="6084888" y="4710113"/>
            <a:ext cx="2097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LABORATORY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 flipH="1" flipV="1">
            <a:off x="6948488" y="4437063"/>
            <a:ext cx="149225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7524750" y="4437063"/>
            <a:ext cx="287338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8027988" y="5045075"/>
            <a:ext cx="576262" cy="385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9" name="TextBox 129"/>
          <p:cNvSpPr txBox="1">
            <a:spLocks noChangeArrowheads="1"/>
          </p:cNvSpPr>
          <p:nvPr/>
        </p:nvSpPr>
        <p:spPr bwMode="auto">
          <a:xfrm>
            <a:off x="6156325" y="3983038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PATHOLOGY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sp>
        <p:nvSpPr>
          <p:cNvPr id="31760" name="TextBox 131"/>
          <p:cNvSpPr txBox="1">
            <a:spLocks noChangeArrowheads="1"/>
          </p:cNvSpPr>
          <p:nvPr/>
        </p:nvSpPr>
        <p:spPr bwMode="auto">
          <a:xfrm>
            <a:off x="7778750" y="4059238"/>
            <a:ext cx="1260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BIOCHEM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sp>
        <p:nvSpPr>
          <p:cNvPr id="31761" name="TextBox 136"/>
          <p:cNvSpPr txBox="1">
            <a:spLocks noChangeArrowheads="1"/>
          </p:cNvSpPr>
          <p:nvPr/>
        </p:nvSpPr>
        <p:spPr bwMode="auto">
          <a:xfrm>
            <a:off x="7918450" y="5372100"/>
            <a:ext cx="1225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GENETICS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cxnSp>
        <p:nvCxnSpPr>
          <p:cNvPr id="142" name="Straight Arrow Connector 141"/>
          <p:cNvCxnSpPr>
            <a:stCxn id="100" idx="0"/>
          </p:cNvCxnSpPr>
          <p:nvPr/>
        </p:nvCxnSpPr>
        <p:spPr>
          <a:xfrm flipH="1" flipV="1">
            <a:off x="6084888" y="476250"/>
            <a:ext cx="566737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7023100" y="387350"/>
            <a:ext cx="128588" cy="58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7524750" y="620713"/>
            <a:ext cx="25400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V="1">
            <a:off x="7651750" y="1022350"/>
            <a:ext cx="376238" cy="10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31773" idx="1"/>
          </p:cNvCxnSpPr>
          <p:nvPr/>
        </p:nvCxnSpPr>
        <p:spPr>
          <a:xfrm>
            <a:off x="7524750" y="1341438"/>
            <a:ext cx="296863" cy="150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7172325" y="1455738"/>
            <a:ext cx="668338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endCxn id="31775" idx="0"/>
          </p:cNvCxnSpPr>
          <p:nvPr/>
        </p:nvCxnSpPr>
        <p:spPr>
          <a:xfrm>
            <a:off x="6804025" y="1433513"/>
            <a:ext cx="26988" cy="187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H="1" flipV="1">
            <a:off x="5580063" y="722313"/>
            <a:ext cx="461962" cy="185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flipH="1">
            <a:off x="6084888" y="1417638"/>
            <a:ext cx="142875" cy="274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71" name="TextBox 170"/>
          <p:cNvSpPr txBox="1">
            <a:spLocks noChangeArrowheads="1"/>
          </p:cNvSpPr>
          <p:nvPr/>
        </p:nvSpPr>
        <p:spPr bwMode="auto">
          <a:xfrm>
            <a:off x="7670800" y="276225"/>
            <a:ext cx="1476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ENDOCRINE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1772" name="TextBox 171"/>
          <p:cNvSpPr txBox="1">
            <a:spLocks noChangeArrowheads="1"/>
          </p:cNvSpPr>
          <p:nvPr/>
        </p:nvSpPr>
        <p:spPr bwMode="auto">
          <a:xfrm>
            <a:off x="8027988" y="722313"/>
            <a:ext cx="1116012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RENAL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1773" name="TextBox 172"/>
          <p:cNvSpPr txBox="1">
            <a:spLocks noChangeArrowheads="1"/>
          </p:cNvSpPr>
          <p:nvPr/>
        </p:nvSpPr>
        <p:spPr bwMode="auto">
          <a:xfrm>
            <a:off x="7821613" y="1292225"/>
            <a:ext cx="128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CARDIAC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1774" name="TextBox 173"/>
          <p:cNvSpPr txBox="1">
            <a:spLocks noChangeArrowheads="1"/>
          </p:cNvSpPr>
          <p:nvPr/>
        </p:nvSpPr>
        <p:spPr bwMode="auto">
          <a:xfrm>
            <a:off x="6831013" y="1955800"/>
            <a:ext cx="2492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GASTROENTEROLOGY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1775" name="TextBox 175"/>
          <p:cNvSpPr txBox="1">
            <a:spLocks noChangeArrowheads="1"/>
          </p:cNvSpPr>
          <p:nvPr/>
        </p:nvSpPr>
        <p:spPr bwMode="auto">
          <a:xfrm>
            <a:off x="6288088" y="1620838"/>
            <a:ext cx="1085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ELDERLY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1776" name="TextBox 177"/>
          <p:cNvSpPr txBox="1">
            <a:spLocks noChangeArrowheads="1"/>
          </p:cNvSpPr>
          <p:nvPr/>
        </p:nvSpPr>
        <p:spPr bwMode="auto">
          <a:xfrm>
            <a:off x="6413500" y="0"/>
            <a:ext cx="205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RHEUMATOLOGY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1777" name="TextBox 182"/>
          <p:cNvSpPr txBox="1">
            <a:spLocks noChangeArrowheads="1"/>
          </p:cNvSpPr>
          <p:nvPr/>
        </p:nvSpPr>
        <p:spPr bwMode="auto">
          <a:xfrm>
            <a:off x="4967288" y="76200"/>
            <a:ext cx="1508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NEUROLOGY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1778" name="TextBox 195"/>
          <p:cNvSpPr txBox="1">
            <a:spLocks noChangeArrowheads="1"/>
          </p:cNvSpPr>
          <p:nvPr/>
        </p:nvSpPr>
        <p:spPr bwMode="auto">
          <a:xfrm>
            <a:off x="5435600" y="1697038"/>
            <a:ext cx="1008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DERM.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1779" name="TextBox 196"/>
          <p:cNvSpPr txBox="1">
            <a:spLocks noChangeArrowheads="1"/>
          </p:cNvSpPr>
          <p:nvPr/>
        </p:nvSpPr>
        <p:spPr bwMode="auto">
          <a:xfrm>
            <a:off x="4471988" y="433388"/>
            <a:ext cx="1495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INFECTIOUS</a:t>
            </a:r>
          </a:p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DISEASES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3141663"/>
            <a:ext cx="2520950" cy="719137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b="1" i="1" dirty="0" smtClean="0"/>
              <a:t>DOCTOR</a:t>
            </a:r>
            <a:endParaRPr lang="de-DE" sz="4800" b="1" i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716463" y="1341438"/>
            <a:ext cx="1144587" cy="1582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32777" idx="1"/>
          </p:cNvCxnSpPr>
          <p:nvPr/>
        </p:nvCxnSpPr>
        <p:spPr>
          <a:xfrm flipV="1">
            <a:off x="5097463" y="2652713"/>
            <a:ext cx="1377950" cy="649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3"/>
            <a:endCxn id="32775" idx="1"/>
          </p:cNvCxnSpPr>
          <p:nvPr/>
        </p:nvCxnSpPr>
        <p:spPr>
          <a:xfrm>
            <a:off x="5364163" y="3500438"/>
            <a:ext cx="1079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219700" y="3860800"/>
            <a:ext cx="1008063" cy="72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32776" idx="2"/>
          </p:cNvCxnSpPr>
          <p:nvPr/>
        </p:nvCxnSpPr>
        <p:spPr>
          <a:xfrm flipH="1" flipV="1">
            <a:off x="4117975" y="2601913"/>
            <a:ext cx="22225" cy="404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5" name="TextBox 84"/>
          <p:cNvSpPr txBox="1">
            <a:spLocks noChangeArrowheads="1"/>
          </p:cNvSpPr>
          <p:nvPr/>
        </p:nvSpPr>
        <p:spPr bwMode="auto">
          <a:xfrm>
            <a:off x="6443663" y="3086100"/>
            <a:ext cx="21605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C00000"/>
                </a:solidFill>
                <a:latin typeface="Calibri" pitchFamily="34" charset="0"/>
              </a:rPr>
              <a:t>OBSTETRICS &amp; GYNAECOLOGY</a:t>
            </a:r>
            <a:endParaRPr lang="de-DE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2776" name="TextBox 96"/>
          <p:cNvSpPr txBox="1">
            <a:spLocks noChangeArrowheads="1"/>
          </p:cNvSpPr>
          <p:nvPr/>
        </p:nvSpPr>
        <p:spPr bwMode="auto">
          <a:xfrm>
            <a:off x="3376613" y="1770063"/>
            <a:ext cx="1482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GENERAL</a:t>
            </a:r>
          </a:p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PRACTICE</a:t>
            </a:r>
            <a:endParaRPr lang="de-DE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2777" name="TextBox 97"/>
          <p:cNvSpPr txBox="1">
            <a:spLocks noChangeArrowheads="1"/>
          </p:cNvSpPr>
          <p:nvPr/>
        </p:nvSpPr>
        <p:spPr bwMode="auto">
          <a:xfrm>
            <a:off x="6475413" y="2422525"/>
            <a:ext cx="172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RADIOLOGY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1050" y="971550"/>
            <a:ext cx="15795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PHYSICIAN</a:t>
            </a:r>
            <a:endParaRPr lang="de-DE" sz="2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2779" name="TextBox 100"/>
          <p:cNvSpPr txBox="1">
            <a:spLocks noChangeArrowheads="1"/>
          </p:cNvSpPr>
          <p:nvPr/>
        </p:nvSpPr>
        <p:spPr bwMode="auto">
          <a:xfrm>
            <a:off x="6084888" y="4710113"/>
            <a:ext cx="2097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LABORATORY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 flipH="1" flipV="1">
            <a:off x="6948488" y="4437063"/>
            <a:ext cx="149225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7524750" y="4437063"/>
            <a:ext cx="287338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8027988" y="5045075"/>
            <a:ext cx="576262" cy="385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7524750" y="5280025"/>
            <a:ext cx="503238" cy="590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84" name="TextBox 129"/>
          <p:cNvSpPr txBox="1">
            <a:spLocks noChangeArrowheads="1"/>
          </p:cNvSpPr>
          <p:nvPr/>
        </p:nvSpPr>
        <p:spPr bwMode="auto">
          <a:xfrm>
            <a:off x="6227763" y="3983038"/>
            <a:ext cx="1512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PATHOLOGY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sp>
        <p:nvSpPr>
          <p:cNvPr id="32785" name="TextBox 131"/>
          <p:cNvSpPr txBox="1">
            <a:spLocks noChangeArrowheads="1"/>
          </p:cNvSpPr>
          <p:nvPr/>
        </p:nvSpPr>
        <p:spPr bwMode="auto">
          <a:xfrm>
            <a:off x="7778750" y="4059238"/>
            <a:ext cx="1260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BIOCHEM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sp>
        <p:nvSpPr>
          <p:cNvPr id="32786" name="TextBox 136"/>
          <p:cNvSpPr txBox="1">
            <a:spLocks noChangeArrowheads="1"/>
          </p:cNvSpPr>
          <p:nvPr/>
        </p:nvSpPr>
        <p:spPr bwMode="auto">
          <a:xfrm>
            <a:off x="7918450" y="5372100"/>
            <a:ext cx="1225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GENETICS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sp>
        <p:nvSpPr>
          <p:cNvPr id="32787" name="TextBox 137"/>
          <p:cNvSpPr txBox="1">
            <a:spLocks noChangeArrowheads="1"/>
          </p:cNvSpPr>
          <p:nvPr/>
        </p:nvSpPr>
        <p:spPr bwMode="auto">
          <a:xfrm>
            <a:off x="7246938" y="5870575"/>
            <a:ext cx="18970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MICROBIOLOGY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cxnSp>
        <p:nvCxnSpPr>
          <p:cNvPr id="142" name="Straight Arrow Connector 141"/>
          <p:cNvCxnSpPr>
            <a:stCxn id="100" idx="0"/>
          </p:cNvCxnSpPr>
          <p:nvPr/>
        </p:nvCxnSpPr>
        <p:spPr>
          <a:xfrm flipH="1" flipV="1">
            <a:off x="6084888" y="476250"/>
            <a:ext cx="566737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7023100" y="387350"/>
            <a:ext cx="128588" cy="58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7524750" y="620713"/>
            <a:ext cx="25400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V="1">
            <a:off x="7651750" y="1022350"/>
            <a:ext cx="376238" cy="10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32799" idx="1"/>
          </p:cNvCxnSpPr>
          <p:nvPr/>
        </p:nvCxnSpPr>
        <p:spPr>
          <a:xfrm>
            <a:off x="7524750" y="1341438"/>
            <a:ext cx="296863" cy="150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7172325" y="1455738"/>
            <a:ext cx="668338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endCxn id="32801" idx="0"/>
          </p:cNvCxnSpPr>
          <p:nvPr/>
        </p:nvCxnSpPr>
        <p:spPr>
          <a:xfrm>
            <a:off x="6804025" y="1433513"/>
            <a:ext cx="26988" cy="187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H="1" flipV="1">
            <a:off x="5580063" y="722313"/>
            <a:ext cx="461962" cy="185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flipH="1">
            <a:off x="6084888" y="1417638"/>
            <a:ext cx="142875" cy="274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97" name="TextBox 170"/>
          <p:cNvSpPr txBox="1">
            <a:spLocks noChangeArrowheads="1"/>
          </p:cNvSpPr>
          <p:nvPr/>
        </p:nvSpPr>
        <p:spPr bwMode="auto">
          <a:xfrm>
            <a:off x="7670800" y="276225"/>
            <a:ext cx="1476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ENDOCRINE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2798" name="TextBox 171"/>
          <p:cNvSpPr txBox="1">
            <a:spLocks noChangeArrowheads="1"/>
          </p:cNvSpPr>
          <p:nvPr/>
        </p:nvSpPr>
        <p:spPr bwMode="auto">
          <a:xfrm>
            <a:off x="8027988" y="722313"/>
            <a:ext cx="1116012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RENAL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2799" name="TextBox 172"/>
          <p:cNvSpPr txBox="1">
            <a:spLocks noChangeArrowheads="1"/>
          </p:cNvSpPr>
          <p:nvPr/>
        </p:nvSpPr>
        <p:spPr bwMode="auto">
          <a:xfrm>
            <a:off x="7821613" y="1292225"/>
            <a:ext cx="128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CARDIAC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2800" name="TextBox 173"/>
          <p:cNvSpPr txBox="1">
            <a:spLocks noChangeArrowheads="1"/>
          </p:cNvSpPr>
          <p:nvPr/>
        </p:nvSpPr>
        <p:spPr bwMode="auto">
          <a:xfrm>
            <a:off x="6831013" y="1955800"/>
            <a:ext cx="2492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GASTROENTEROLOGY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2801" name="TextBox 175"/>
          <p:cNvSpPr txBox="1">
            <a:spLocks noChangeArrowheads="1"/>
          </p:cNvSpPr>
          <p:nvPr/>
        </p:nvSpPr>
        <p:spPr bwMode="auto">
          <a:xfrm>
            <a:off x="6288088" y="1620838"/>
            <a:ext cx="1085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ELDERLY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2802" name="TextBox 177"/>
          <p:cNvSpPr txBox="1">
            <a:spLocks noChangeArrowheads="1"/>
          </p:cNvSpPr>
          <p:nvPr/>
        </p:nvSpPr>
        <p:spPr bwMode="auto">
          <a:xfrm>
            <a:off x="6413500" y="0"/>
            <a:ext cx="205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RHEUMATOLOGY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2803" name="TextBox 182"/>
          <p:cNvSpPr txBox="1">
            <a:spLocks noChangeArrowheads="1"/>
          </p:cNvSpPr>
          <p:nvPr/>
        </p:nvSpPr>
        <p:spPr bwMode="auto">
          <a:xfrm>
            <a:off x="4967288" y="76200"/>
            <a:ext cx="1508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NEUROLOGY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2804" name="TextBox 195"/>
          <p:cNvSpPr txBox="1">
            <a:spLocks noChangeArrowheads="1"/>
          </p:cNvSpPr>
          <p:nvPr/>
        </p:nvSpPr>
        <p:spPr bwMode="auto">
          <a:xfrm>
            <a:off x="5435600" y="1697038"/>
            <a:ext cx="1008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DERM.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2805" name="TextBox 196"/>
          <p:cNvSpPr txBox="1">
            <a:spLocks noChangeArrowheads="1"/>
          </p:cNvSpPr>
          <p:nvPr/>
        </p:nvSpPr>
        <p:spPr bwMode="auto">
          <a:xfrm>
            <a:off x="4471988" y="433388"/>
            <a:ext cx="1495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INFECTIOUS</a:t>
            </a:r>
          </a:p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DISEASES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3141663"/>
            <a:ext cx="2520950" cy="719137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b="1" i="1" dirty="0" smtClean="0"/>
              <a:t>DOCTOR</a:t>
            </a:r>
            <a:endParaRPr lang="de-DE" sz="4800" b="1" i="1" dirty="0"/>
          </a:p>
        </p:txBody>
      </p:sp>
      <p:cxnSp>
        <p:nvCxnSpPr>
          <p:cNvPr id="51" name="Straight Arrow Connector 50"/>
          <p:cNvCxnSpPr>
            <a:endCxn id="15363" idx="2"/>
          </p:cNvCxnSpPr>
          <p:nvPr/>
        </p:nvCxnSpPr>
        <p:spPr>
          <a:xfrm flipH="1" flipV="1">
            <a:off x="4117975" y="2601913"/>
            <a:ext cx="22225" cy="40481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3" name="TextBox 96"/>
          <p:cNvSpPr txBox="1">
            <a:spLocks noChangeArrowheads="1"/>
          </p:cNvSpPr>
          <p:nvPr/>
        </p:nvSpPr>
        <p:spPr bwMode="auto">
          <a:xfrm>
            <a:off x="3376613" y="1770063"/>
            <a:ext cx="1482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GENERAL</a:t>
            </a:r>
          </a:p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PRACTICE</a:t>
            </a:r>
            <a:endParaRPr lang="de-DE" sz="240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3141663"/>
            <a:ext cx="2520950" cy="719137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b="1" i="1" dirty="0" smtClean="0"/>
              <a:t>DOCTOR</a:t>
            </a:r>
            <a:endParaRPr lang="de-DE" sz="4800" b="1" i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716463" y="1341438"/>
            <a:ext cx="1144587" cy="1582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33801" idx="1"/>
          </p:cNvCxnSpPr>
          <p:nvPr/>
        </p:nvCxnSpPr>
        <p:spPr>
          <a:xfrm flipV="1">
            <a:off x="5097463" y="2652713"/>
            <a:ext cx="1377950" cy="649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3"/>
            <a:endCxn id="33799" idx="1"/>
          </p:cNvCxnSpPr>
          <p:nvPr/>
        </p:nvCxnSpPr>
        <p:spPr>
          <a:xfrm>
            <a:off x="5364163" y="3500438"/>
            <a:ext cx="1079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219700" y="3860800"/>
            <a:ext cx="1008063" cy="72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33800" idx="2"/>
          </p:cNvCxnSpPr>
          <p:nvPr/>
        </p:nvCxnSpPr>
        <p:spPr>
          <a:xfrm flipH="1" flipV="1">
            <a:off x="4117975" y="2601913"/>
            <a:ext cx="22225" cy="404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99" name="TextBox 84"/>
          <p:cNvSpPr txBox="1">
            <a:spLocks noChangeArrowheads="1"/>
          </p:cNvSpPr>
          <p:nvPr/>
        </p:nvSpPr>
        <p:spPr bwMode="auto">
          <a:xfrm>
            <a:off x="6443663" y="3086100"/>
            <a:ext cx="21605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C00000"/>
                </a:solidFill>
                <a:latin typeface="Calibri" pitchFamily="34" charset="0"/>
              </a:rPr>
              <a:t>OBSTETRICS &amp; GYNAECOLOGY</a:t>
            </a:r>
            <a:endParaRPr lang="de-DE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3800" name="TextBox 96"/>
          <p:cNvSpPr txBox="1">
            <a:spLocks noChangeArrowheads="1"/>
          </p:cNvSpPr>
          <p:nvPr/>
        </p:nvSpPr>
        <p:spPr bwMode="auto">
          <a:xfrm>
            <a:off x="3376613" y="1770063"/>
            <a:ext cx="1482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GENERAL</a:t>
            </a:r>
          </a:p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PRACTICE</a:t>
            </a:r>
            <a:endParaRPr lang="de-DE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3801" name="TextBox 97"/>
          <p:cNvSpPr txBox="1">
            <a:spLocks noChangeArrowheads="1"/>
          </p:cNvSpPr>
          <p:nvPr/>
        </p:nvSpPr>
        <p:spPr bwMode="auto">
          <a:xfrm>
            <a:off x="6475413" y="2422525"/>
            <a:ext cx="172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RADIOLOGY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1050" y="971550"/>
            <a:ext cx="15795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PHYSICIAN</a:t>
            </a:r>
            <a:endParaRPr lang="de-DE" sz="2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3803" name="TextBox 100"/>
          <p:cNvSpPr txBox="1">
            <a:spLocks noChangeArrowheads="1"/>
          </p:cNvSpPr>
          <p:nvPr/>
        </p:nvSpPr>
        <p:spPr bwMode="auto">
          <a:xfrm>
            <a:off x="6084888" y="4710113"/>
            <a:ext cx="2097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LABORATORY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 flipH="1" flipV="1">
            <a:off x="6948488" y="4437063"/>
            <a:ext cx="149225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7524750" y="4437063"/>
            <a:ext cx="287338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8027988" y="5045075"/>
            <a:ext cx="576262" cy="385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7524750" y="5280025"/>
            <a:ext cx="503238" cy="590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7097713" y="5280025"/>
            <a:ext cx="241300" cy="1168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9" name="TextBox 129"/>
          <p:cNvSpPr txBox="1">
            <a:spLocks noChangeArrowheads="1"/>
          </p:cNvSpPr>
          <p:nvPr/>
        </p:nvSpPr>
        <p:spPr bwMode="auto">
          <a:xfrm>
            <a:off x="6084888" y="4005263"/>
            <a:ext cx="1582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PATHOLOGY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sp>
        <p:nvSpPr>
          <p:cNvPr id="33810" name="TextBox 131"/>
          <p:cNvSpPr txBox="1">
            <a:spLocks noChangeArrowheads="1"/>
          </p:cNvSpPr>
          <p:nvPr/>
        </p:nvSpPr>
        <p:spPr bwMode="auto">
          <a:xfrm>
            <a:off x="7778750" y="4059238"/>
            <a:ext cx="1260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BIOCHEM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sp>
        <p:nvSpPr>
          <p:cNvPr id="33811" name="TextBox 134"/>
          <p:cNvSpPr txBox="1">
            <a:spLocks noChangeArrowheads="1"/>
          </p:cNvSpPr>
          <p:nvPr/>
        </p:nvSpPr>
        <p:spPr bwMode="auto">
          <a:xfrm>
            <a:off x="6545263" y="6448425"/>
            <a:ext cx="1792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IMMUNOLOGY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sp>
        <p:nvSpPr>
          <p:cNvPr id="33812" name="TextBox 136"/>
          <p:cNvSpPr txBox="1">
            <a:spLocks noChangeArrowheads="1"/>
          </p:cNvSpPr>
          <p:nvPr/>
        </p:nvSpPr>
        <p:spPr bwMode="auto">
          <a:xfrm>
            <a:off x="7918450" y="5372100"/>
            <a:ext cx="1225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GENETICS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sp>
        <p:nvSpPr>
          <p:cNvPr id="33813" name="TextBox 137"/>
          <p:cNvSpPr txBox="1">
            <a:spLocks noChangeArrowheads="1"/>
          </p:cNvSpPr>
          <p:nvPr/>
        </p:nvSpPr>
        <p:spPr bwMode="auto">
          <a:xfrm>
            <a:off x="7246938" y="5870575"/>
            <a:ext cx="18970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MICROBIOLOGY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cxnSp>
        <p:nvCxnSpPr>
          <p:cNvPr id="142" name="Straight Arrow Connector 141"/>
          <p:cNvCxnSpPr>
            <a:stCxn id="100" idx="0"/>
          </p:cNvCxnSpPr>
          <p:nvPr/>
        </p:nvCxnSpPr>
        <p:spPr>
          <a:xfrm flipH="1" flipV="1">
            <a:off x="6084888" y="476250"/>
            <a:ext cx="566737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7023100" y="387350"/>
            <a:ext cx="128588" cy="58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7524750" y="620713"/>
            <a:ext cx="25400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V="1">
            <a:off x="7651750" y="1022350"/>
            <a:ext cx="376238" cy="10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33825" idx="1"/>
          </p:cNvCxnSpPr>
          <p:nvPr/>
        </p:nvCxnSpPr>
        <p:spPr>
          <a:xfrm>
            <a:off x="7524750" y="1341438"/>
            <a:ext cx="296863" cy="150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7172325" y="1455738"/>
            <a:ext cx="668338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endCxn id="33827" idx="0"/>
          </p:cNvCxnSpPr>
          <p:nvPr/>
        </p:nvCxnSpPr>
        <p:spPr>
          <a:xfrm>
            <a:off x="6804025" y="1433513"/>
            <a:ext cx="26988" cy="187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H="1" flipV="1">
            <a:off x="5580063" y="722313"/>
            <a:ext cx="461962" cy="185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flipH="1">
            <a:off x="6084888" y="1417638"/>
            <a:ext cx="142875" cy="274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23" name="TextBox 170"/>
          <p:cNvSpPr txBox="1">
            <a:spLocks noChangeArrowheads="1"/>
          </p:cNvSpPr>
          <p:nvPr/>
        </p:nvSpPr>
        <p:spPr bwMode="auto">
          <a:xfrm>
            <a:off x="7670800" y="276225"/>
            <a:ext cx="1476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ENDOCRINE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3824" name="TextBox 171"/>
          <p:cNvSpPr txBox="1">
            <a:spLocks noChangeArrowheads="1"/>
          </p:cNvSpPr>
          <p:nvPr/>
        </p:nvSpPr>
        <p:spPr bwMode="auto">
          <a:xfrm>
            <a:off x="8027988" y="722313"/>
            <a:ext cx="1116012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RENAL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3825" name="TextBox 172"/>
          <p:cNvSpPr txBox="1">
            <a:spLocks noChangeArrowheads="1"/>
          </p:cNvSpPr>
          <p:nvPr/>
        </p:nvSpPr>
        <p:spPr bwMode="auto">
          <a:xfrm>
            <a:off x="7821613" y="1292225"/>
            <a:ext cx="128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CARDIAC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3826" name="TextBox 173"/>
          <p:cNvSpPr txBox="1">
            <a:spLocks noChangeArrowheads="1"/>
          </p:cNvSpPr>
          <p:nvPr/>
        </p:nvSpPr>
        <p:spPr bwMode="auto">
          <a:xfrm>
            <a:off x="6831013" y="1955800"/>
            <a:ext cx="2492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GASTROENTEROLOGY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3827" name="TextBox 175"/>
          <p:cNvSpPr txBox="1">
            <a:spLocks noChangeArrowheads="1"/>
          </p:cNvSpPr>
          <p:nvPr/>
        </p:nvSpPr>
        <p:spPr bwMode="auto">
          <a:xfrm>
            <a:off x="6288088" y="1620838"/>
            <a:ext cx="1085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ELDERLY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3828" name="TextBox 177"/>
          <p:cNvSpPr txBox="1">
            <a:spLocks noChangeArrowheads="1"/>
          </p:cNvSpPr>
          <p:nvPr/>
        </p:nvSpPr>
        <p:spPr bwMode="auto">
          <a:xfrm>
            <a:off x="6413500" y="0"/>
            <a:ext cx="205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RHEUMATOLOGY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3829" name="TextBox 182"/>
          <p:cNvSpPr txBox="1">
            <a:spLocks noChangeArrowheads="1"/>
          </p:cNvSpPr>
          <p:nvPr/>
        </p:nvSpPr>
        <p:spPr bwMode="auto">
          <a:xfrm>
            <a:off x="4967288" y="76200"/>
            <a:ext cx="1508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NEUROLOGY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3830" name="TextBox 195"/>
          <p:cNvSpPr txBox="1">
            <a:spLocks noChangeArrowheads="1"/>
          </p:cNvSpPr>
          <p:nvPr/>
        </p:nvSpPr>
        <p:spPr bwMode="auto">
          <a:xfrm>
            <a:off x="5435600" y="1697038"/>
            <a:ext cx="1008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DERM.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3831" name="TextBox 196"/>
          <p:cNvSpPr txBox="1">
            <a:spLocks noChangeArrowheads="1"/>
          </p:cNvSpPr>
          <p:nvPr/>
        </p:nvSpPr>
        <p:spPr bwMode="auto">
          <a:xfrm>
            <a:off x="4471988" y="433388"/>
            <a:ext cx="1495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INFECTIOUS</a:t>
            </a:r>
          </a:p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DISEASES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3141663"/>
            <a:ext cx="2520950" cy="719137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b="1" i="1" dirty="0" smtClean="0"/>
              <a:t>DOCTOR</a:t>
            </a:r>
            <a:endParaRPr lang="de-DE" sz="4800" b="1" i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716463" y="1341438"/>
            <a:ext cx="1144587" cy="1582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34825" idx="1"/>
          </p:cNvCxnSpPr>
          <p:nvPr/>
        </p:nvCxnSpPr>
        <p:spPr>
          <a:xfrm flipV="1">
            <a:off x="5097463" y="2652713"/>
            <a:ext cx="1377950" cy="649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3"/>
            <a:endCxn id="34823" idx="1"/>
          </p:cNvCxnSpPr>
          <p:nvPr/>
        </p:nvCxnSpPr>
        <p:spPr>
          <a:xfrm>
            <a:off x="5364163" y="3500438"/>
            <a:ext cx="1079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219700" y="3860800"/>
            <a:ext cx="1008063" cy="72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34824" idx="2"/>
          </p:cNvCxnSpPr>
          <p:nvPr/>
        </p:nvCxnSpPr>
        <p:spPr>
          <a:xfrm flipH="1" flipV="1">
            <a:off x="4117975" y="2601913"/>
            <a:ext cx="22225" cy="404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3" name="TextBox 84"/>
          <p:cNvSpPr txBox="1">
            <a:spLocks noChangeArrowheads="1"/>
          </p:cNvSpPr>
          <p:nvPr/>
        </p:nvSpPr>
        <p:spPr bwMode="auto">
          <a:xfrm>
            <a:off x="6443663" y="3086100"/>
            <a:ext cx="21605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C00000"/>
                </a:solidFill>
                <a:latin typeface="Calibri" pitchFamily="34" charset="0"/>
              </a:rPr>
              <a:t>OBSTETRICS &amp; GYNAECOLOGY</a:t>
            </a:r>
            <a:endParaRPr lang="de-DE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4824" name="TextBox 96"/>
          <p:cNvSpPr txBox="1">
            <a:spLocks noChangeArrowheads="1"/>
          </p:cNvSpPr>
          <p:nvPr/>
        </p:nvSpPr>
        <p:spPr bwMode="auto">
          <a:xfrm>
            <a:off x="3376613" y="1770063"/>
            <a:ext cx="1482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GENERAL</a:t>
            </a:r>
          </a:p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PRACTICE</a:t>
            </a:r>
            <a:endParaRPr lang="de-DE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4825" name="TextBox 97"/>
          <p:cNvSpPr txBox="1">
            <a:spLocks noChangeArrowheads="1"/>
          </p:cNvSpPr>
          <p:nvPr/>
        </p:nvSpPr>
        <p:spPr bwMode="auto">
          <a:xfrm>
            <a:off x="6475413" y="2422525"/>
            <a:ext cx="172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RADIOLOGY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1050" y="971550"/>
            <a:ext cx="15795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PHYSICIAN</a:t>
            </a:r>
            <a:endParaRPr lang="de-DE" sz="2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4827" name="TextBox 100"/>
          <p:cNvSpPr txBox="1">
            <a:spLocks noChangeArrowheads="1"/>
          </p:cNvSpPr>
          <p:nvPr/>
        </p:nvSpPr>
        <p:spPr bwMode="auto">
          <a:xfrm>
            <a:off x="6084888" y="4710113"/>
            <a:ext cx="2097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LABORATORY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 flipH="1" flipV="1">
            <a:off x="6948488" y="4437063"/>
            <a:ext cx="149225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7524750" y="4437063"/>
            <a:ext cx="287338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8027988" y="5045075"/>
            <a:ext cx="576262" cy="385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7524750" y="5280025"/>
            <a:ext cx="503238" cy="590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7097713" y="5280025"/>
            <a:ext cx="282575" cy="1168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H="1">
            <a:off x="6443663" y="5280025"/>
            <a:ext cx="360362" cy="722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34" name="TextBox 129"/>
          <p:cNvSpPr txBox="1">
            <a:spLocks noChangeArrowheads="1"/>
          </p:cNvSpPr>
          <p:nvPr/>
        </p:nvSpPr>
        <p:spPr bwMode="auto">
          <a:xfrm>
            <a:off x="6227763" y="3983038"/>
            <a:ext cx="1512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PATHOLOGY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sp>
        <p:nvSpPr>
          <p:cNvPr id="34835" name="TextBox 131"/>
          <p:cNvSpPr txBox="1">
            <a:spLocks noChangeArrowheads="1"/>
          </p:cNvSpPr>
          <p:nvPr/>
        </p:nvSpPr>
        <p:spPr bwMode="auto">
          <a:xfrm>
            <a:off x="7778750" y="4059238"/>
            <a:ext cx="1260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BIOCHEM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sp>
        <p:nvSpPr>
          <p:cNvPr id="34836" name="TextBox 132"/>
          <p:cNvSpPr txBox="1">
            <a:spLocks noChangeArrowheads="1"/>
          </p:cNvSpPr>
          <p:nvPr/>
        </p:nvSpPr>
        <p:spPr bwMode="auto">
          <a:xfrm>
            <a:off x="5435600" y="6061075"/>
            <a:ext cx="1873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HAEMATOLOGY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sp>
        <p:nvSpPr>
          <p:cNvPr id="34837" name="TextBox 134"/>
          <p:cNvSpPr txBox="1">
            <a:spLocks noChangeArrowheads="1"/>
          </p:cNvSpPr>
          <p:nvPr/>
        </p:nvSpPr>
        <p:spPr bwMode="auto">
          <a:xfrm>
            <a:off x="6545263" y="6448425"/>
            <a:ext cx="1792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IMMUNOLOGY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sp>
        <p:nvSpPr>
          <p:cNvPr id="34838" name="TextBox 136"/>
          <p:cNvSpPr txBox="1">
            <a:spLocks noChangeArrowheads="1"/>
          </p:cNvSpPr>
          <p:nvPr/>
        </p:nvSpPr>
        <p:spPr bwMode="auto">
          <a:xfrm>
            <a:off x="7918450" y="5372100"/>
            <a:ext cx="1225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GENETICS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sp>
        <p:nvSpPr>
          <p:cNvPr id="34839" name="TextBox 137"/>
          <p:cNvSpPr txBox="1">
            <a:spLocks noChangeArrowheads="1"/>
          </p:cNvSpPr>
          <p:nvPr/>
        </p:nvSpPr>
        <p:spPr bwMode="auto">
          <a:xfrm>
            <a:off x="7246938" y="5870575"/>
            <a:ext cx="18970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MICROBIOLOGY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cxnSp>
        <p:nvCxnSpPr>
          <p:cNvPr id="142" name="Straight Arrow Connector 141"/>
          <p:cNvCxnSpPr>
            <a:stCxn id="100" idx="0"/>
          </p:cNvCxnSpPr>
          <p:nvPr/>
        </p:nvCxnSpPr>
        <p:spPr>
          <a:xfrm flipH="1" flipV="1">
            <a:off x="6084888" y="476250"/>
            <a:ext cx="566737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7023100" y="387350"/>
            <a:ext cx="128588" cy="58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7524750" y="620713"/>
            <a:ext cx="25400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V="1">
            <a:off x="7651750" y="1022350"/>
            <a:ext cx="376238" cy="10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34851" idx="1"/>
          </p:cNvCxnSpPr>
          <p:nvPr/>
        </p:nvCxnSpPr>
        <p:spPr>
          <a:xfrm>
            <a:off x="7524750" y="1341438"/>
            <a:ext cx="296863" cy="150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7172325" y="1455738"/>
            <a:ext cx="668338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endCxn id="34853" idx="0"/>
          </p:cNvCxnSpPr>
          <p:nvPr/>
        </p:nvCxnSpPr>
        <p:spPr>
          <a:xfrm>
            <a:off x="6804025" y="1433513"/>
            <a:ext cx="26988" cy="187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H="1" flipV="1">
            <a:off x="5580063" y="722313"/>
            <a:ext cx="461962" cy="185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flipH="1">
            <a:off x="6084888" y="1417638"/>
            <a:ext cx="142875" cy="274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49" name="TextBox 170"/>
          <p:cNvSpPr txBox="1">
            <a:spLocks noChangeArrowheads="1"/>
          </p:cNvSpPr>
          <p:nvPr/>
        </p:nvSpPr>
        <p:spPr bwMode="auto">
          <a:xfrm>
            <a:off x="7670800" y="276225"/>
            <a:ext cx="1476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ENDOCRINE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4850" name="TextBox 171"/>
          <p:cNvSpPr txBox="1">
            <a:spLocks noChangeArrowheads="1"/>
          </p:cNvSpPr>
          <p:nvPr/>
        </p:nvSpPr>
        <p:spPr bwMode="auto">
          <a:xfrm>
            <a:off x="8027988" y="722313"/>
            <a:ext cx="1116012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RENAL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4851" name="TextBox 172"/>
          <p:cNvSpPr txBox="1">
            <a:spLocks noChangeArrowheads="1"/>
          </p:cNvSpPr>
          <p:nvPr/>
        </p:nvSpPr>
        <p:spPr bwMode="auto">
          <a:xfrm>
            <a:off x="7821613" y="1292225"/>
            <a:ext cx="128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CARDIAC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4852" name="TextBox 173"/>
          <p:cNvSpPr txBox="1">
            <a:spLocks noChangeArrowheads="1"/>
          </p:cNvSpPr>
          <p:nvPr/>
        </p:nvSpPr>
        <p:spPr bwMode="auto">
          <a:xfrm>
            <a:off x="6831013" y="1955800"/>
            <a:ext cx="2492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GASTROENTEROLOGY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4853" name="TextBox 175"/>
          <p:cNvSpPr txBox="1">
            <a:spLocks noChangeArrowheads="1"/>
          </p:cNvSpPr>
          <p:nvPr/>
        </p:nvSpPr>
        <p:spPr bwMode="auto">
          <a:xfrm>
            <a:off x="6288088" y="1620838"/>
            <a:ext cx="1085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ELDERLY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4854" name="TextBox 177"/>
          <p:cNvSpPr txBox="1">
            <a:spLocks noChangeArrowheads="1"/>
          </p:cNvSpPr>
          <p:nvPr/>
        </p:nvSpPr>
        <p:spPr bwMode="auto">
          <a:xfrm>
            <a:off x="6413500" y="0"/>
            <a:ext cx="205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RHEUMATOLOGY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4855" name="TextBox 182"/>
          <p:cNvSpPr txBox="1">
            <a:spLocks noChangeArrowheads="1"/>
          </p:cNvSpPr>
          <p:nvPr/>
        </p:nvSpPr>
        <p:spPr bwMode="auto">
          <a:xfrm>
            <a:off x="4967288" y="76200"/>
            <a:ext cx="1508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NEUROLOGY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4856" name="TextBox 195"/>
          <p:cNvSpPr txBox="1">
            <a:spLocks noChangeArrowheads="1"/>
          </p:cNvSpPr>
          <p:nvPr/>
        </p:nvSpPr>
        <p:spPr bwMode="auto">
          <a:xfrm>
            <a:off x="5435600" y="1697038"/>
            <a:ext cx="1008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DERM.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4857" name="TextBox 196"/>
          <p:cNvSpPr txBox="1">
            <a:spLocks noChangeArrowheads="1"/>
          </p:cNvSpPr>
          <p:nvPr/>
        </p:nvSpPr>
        <p:spPr bwMode="auto">
          <a:xfrm>
            <a:off x="4471988" y="433388"/>
            <a:ext cx="1495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INFECTIOUS</a:t>
            </a:r>
          </a:p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DISEASES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3141663"/>
            <a:ext cx="2520950" cy="719137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b="1" i="1" dirty="0" smtClean="0"/>
              <a:t>DOCTOR</a:t>
            </a:r>
            <a:endParaRPr lang="de-DE" sz="4800" b="1" i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716463" y="1341438"/>
            <a:ext cx="1144587" cy="1582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35851" idx="1"/>
          </p:cNvCxnSpPr>
          <p:nvPr/>
        </p:nvCxnSpPr>
        <p:spPr>
          <a:xfrm flipV="1">
            <a:off x="5097463" y="2652713"/>
            <a:ext cx="1377950" cy="649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3"/>
            <a:endCxn id="35848" idx="1"/>
          </p:cNvCxnSpPr>
          <p:nvPr/>
        </p:nvCxnSpPr>
        <p:spPr>
          <a:xfrm>
            <a:off x="5364163" y="3500438"/>
            <a:ext cx="1079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219700" y="3860800"/>
            <a:ext cx="1008063" cy="72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35849" idx="0"/>
          </p:cNvCxnSpPr>
          <p:nvPr/>
        </p:nvCxnSpPr>
        <p:spPr>
          <a:xfrm>
            <a:off x="4645025" y="3916363"/>
            <a:ext cx="503238" cy="1624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35850" idx="2"/>
          </p:cNvCxnSpPr>
          <p:nvPr/>
        </p:nvCxnSpPr>
        <p:spPr>
          <a:xfrm flipH="1" flipV="1">
            <a:off x="4117975" y="2601913"/>
            <a:ext cx="22225" cy="404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8" name="TextBox 84"/>
          <p:cNvSpPr txBox="1">
            <a:spLocks noChangeArrowheads="1"/>
          </p:cNvSpPr>
          <p:nvPr/>
        </p:nvSpPr>
        <p:spPr bwMode="auto">
          <a:xfrm>
            <a:off x="6443663" y="3086100"/>
            <a:ext cx="21605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C00000"/>
                </a:solidFill>
                <a:latin typeface="Calibri" pitchFamily="34" charset="0"/>
              </a:rPr>
              <a:t>OBSTETRICS &amp; GYNAECOLOGY</a:t>
            </a:r>
            <a:endParaRPr lang="de-DE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5849" name="TextBox 85"/>
          <p:cNvSpPr txBox="1">
            <a:spLocks noChangeArrowheads="1"/>
          </p:cNvSpPr>
          <p:nvPr/>
        </p:nvSpPr>
        <p:spPr bwMode="auto">
          <a:xfrm>
            <a:off x="4211638" y="5540375"/>
            <a:ext cx="187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F0"/>
                </a:solidFill>
                <a:latin typeface="Calibri" pitchFamily="34" charset="0"/>
              </a:rPr>
              <a:t>PSYCHIATRY</a:t>
            </a:r>
            <a:endParaRPr lang="de-DE" sz="2400" b="1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35850" name="TextBox 96"/>
          <p:cNvSpPr txBox="1">
            <a:spLocks noChangeArrowheads="1"/>
          </p:cNvSpPr>
          <p:nvPr/>
        </p:nvSpPr>
        <p:spPr bwMode="auto">
          <a:xfrm>
            <a:off x="3376613" y="1770063"/>
            <a:ext cx="1482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GENERAL</a:t>
            </a:r>
          </a:p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PRACTICE</a:t>
            </a:r>
            <a:endParaRPr lang="de-DE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5851" name="TextBox 97"/>
          <p:cNvSpPr txBox="1">
            <a:spLocks noChangeArrowheads="1"/>
          </p:cNvSpPr>
          <p:nvPr/>
        </p:nvSpPr>
        <p:spPr bwMode="auto">
          <a:xfrm>
            <a:off x="6475413" y="2422525"/>
            <a:ext cx="172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RADIOLOGY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1050" y="971550"/>
            <a:ext cx="15795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PHYSICIAN</a:t>
            </a:r>
            <a:endParaRPr lang="de-DE" sz="2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5853" name="TextBox 100"/>
          <p:cNvSpPr txBox="1">
            <a:spLocks noChangeArrowheads="1"/>
          </p:cNvSpPr>
          <p:nvPr/>
        </p:nvSpPr>
        <p:spPr bwMode="auto">
          <a:xfrm>
            <a:off x="6084888" y="4710113"/>
            <a:ext cx="2097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LABORATORY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 flipH="1" flipV="1">
            <a:off x="6948488" y="4437063"/>
            <a:ext cx="149225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7524750" y="4437063"/>
            <a:ext cx="287338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8027988" y="5045075"/>
            <a:ext cx="576262" cy="385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7524750" y="5280025"/>
            <a:ext cx="503238" cy="590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7097713" y="5280025"/>
            <a:ext cx="282575" cy="1168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H="1">
            <a:off x="6443663" y="5280025"/>
            <a:ext cx="360362" cy="722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60" name="TextBox 129"/>
          <p:cNvSpPr txBox="1">
            <a:spLocks noChangeArrowheads="1"/>
          </p:cNvSpPr>
          <p:nvPr/>
        </p:nvSpPr>
        <p:spPr bwMode="auto">
          <a:xfrm>
            <a:off x="6084888" y="3983038"/>
            <a:ext cx="1582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PATHOLOGY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sp>
        <p:nvSpPr>
          <p:cNvPr id="35861" name="TextBox 131"/>
          <p:cNvSpPr txBox="1">
            <a:spLocks noChangeArrowheads="1"/>
          </p:cNvSpPr>
          <p:nvPr/>
        </p:nvSpPr>
        <p:spPr bwMode="auto">
          <a:xfrm>
            <a:off x="7778750" y="4059238"/>
            <a:ext cx="1260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BIOCHEM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sp>
        <p:nvSpPr>
          <p:cNvPr id="35862" name="TextBox 132"/>
          <p:cNvSpPr txBox="1">
            <a:spLocks noChangeArrowheads="1"/>
          </p:cNvSpPr>
          <p:nvPr/>
        </p:nvSpPr>
        <p:spPr bwMode="auto">
          <a:xfrm>
            <a:off x="5435600" y="6061075"/>
            <a:ext cx="1873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HAEMATOLOGY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sp>
        <p:nvSpPr>
          <p:cNvPr id="35863" name="TextBox 134"/>
          <p:cNvSpPr txBox="1">
            <a:spLocks noChangeArrowheads="1"/>
          </p:cNvSpPr>
          <p:nvPr/>
        </p:nvSpPr>
        <p:spPr bwMode="auto">
          <a:xfrm>
            <a:off x="6545263" y="6448425"/>
            <a:ext cx="1792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IMMUNOLOGY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sp>
        <p:nvSpPr>
          <p:cNvPr id="35864" name="TextBox 136"/>
          <p:cNvSpPr txBox="1">
            <a:spLocks noChangeArrowheads="1"/>
          </p:cNvSpPr>
          <p:nvPr/>
        </p:nvSpPr>
        <p:spPr bwMode="auto">
          <a:xfrm>
            <a:off x="7918450" y="5372100"/>
            <a:ext cx="1225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GENETICS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sp>
        <p:nvSpPr>
          <p:cNvPr id="35865" name="TextBox 137"/>
          <p:cNvSpPr txBox="1">
            <a:spLocks noChangeArrowheads="1"/>
          </p:cNvSpPr>
          <p:nvPr/>
        </p:nvSpPr>
        <p:spPr bwMode="auto">
          <a:xfrm>
            <a:off x="7246938" y="5870575"/>
            <a:ext cx="18970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MICROBIOLOGY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cxnSp>
        <p:nvCxnSpPr>
          <p:cNvPr id="142" name="Straight Arrow Connector 141"/>
          <p:cNvCxnSpPr>
            <a:stCxn id="100" idx="0"/>
          </p:cNvCxnSpPr>
          <p:nvPr/>
        </p:nvCxnSpPr>
        <p:spPr>
          <a:xfrm flipH="1" flipV="1">
            <a:off x="6084888" y="476250"/>
            <a:ext cx="566737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7023100" y="387350"/>
            <a:ext cx="128588" cy="58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7524750" y="620713"/>
            <a:ext cx="25400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V="1">
            <a:off x="7651750" y="1022350"/>
            <a:ext cx="376238" cy="10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35877" idx="1"/>
          </p:cNvCxnSpPr>
          <p:nvPr/>
        </p:nvCxnSpPr>
        <p:spPr>
          <a:xfrm>
            <a:off x="7524750" y="1341438"/>
            <a:ext cx="296863" cy="150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7172325" y="1455738"/>
            <a:ext cx="668338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endCxn id="35879" idx="0"/>
          </p:cNvCxnSpPr>
          <p:nvPr/>
        </p:nvCxnSpPr>
        <p:spPr>
          <a:xfrm>
            <a:off x="6804025" y="1433513"/>
            <a:ext cx="26988" cy="187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H="1" flipV="1">
            <a:off x="5580063" y="722313"/>
            <a:ext cx="461962" cy="185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flipH="1">
            <a:off x="6084888" y="1417638"/>
            <a:ext cx="142875" cy="274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75" name="TextBox 170"/>
          <p:cNvSpPr txBox="1">
            <a:spLocks noChangeArrowheads="1"/>
          </p:cNvSpPr>
          <p:nvPr/>
        </p:nvSpPr>
        <p:spPr bwMode="auto">
          <a:xfrm>
            <a:off x="7670800" y="276225"/>
            <a:ext cx="1476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ENDOCRINE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5876" name="TextBox 171"/>
          <p:cNvSpPr txBox="1">
            <a:spLocks noChangeArrowheads="1"/>
          </p:cNvSpPr>
          <p:nvPr/>
        </p:nvSpPr>
        <p:spPr bwMode="auto">
          <a:xfrm>
            <a:off x="8027988" y="722313"/>
            <a:ext cx="1116012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RENAL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5877" name="TextBox 172"/>
          <p:cNvSpPr txBox="1">
            <a:spLocks noChangeArrowheads="1"/>
          </p:cNvSpPr>
          <p:nvPr/>
        </p:nvSpPr>
        <p:spPr bwMode="auto">
          <a:xfrm>
            <a:off x="7821613" y="1292225"/>
            <a:ext cx="128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CARDIAC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5878" name="TextBox 173"/>
          <p:cNvSpPr txBox="1">
            <a:spLocks noChangeArrowheads="1"/>
          </p:cNvSpPr>
          <p:nvPr/>
        </p:nvSpPr>
        <p:spPr bwMode="auto">
          <a:xfrm>
            <a:off x="6831013" y="1955800"/>
            <a:ext cx="2492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GASTROENTEROLOGY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5879" name="TextBox 175"/>
          <p:cNvSpPr txBox="1">
            <a:spLocks noChangeArrowheads="1"/>
          </p:cNvSpPr>
          <p:nvPr/>
        </p:nvSpPr>
        <p:spPr bwMode="auto">
          <a:xfrm>
            <a:off x="6288088" y="1620838"/>
            <a:ext cx="1085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ELDERLY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5880" name="TextBox 177"/>
          <p:cNvSpPr txBox="1">
            <a:spLocks noChangeArrowheads="1"/>
          </p:cNvSpPr>
          <p:nvPr/>
        </p:nvSpPr>
        <p:spPr bwMode="auto">
          <a:xfrm>
            <a:off x="6413500" y="0"/>
            <a:ext cx="205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RHEUMATOLOGY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5881" name="TextBox 182"/>
          <p:cNvSpPr txBox="1">
            <a:spLocks noChangeArrowheads="1"/>
          </p:cNvSpPr>
          <p:nvPr/>
        </p:nvSpPr>
        <p:spPr bwMode="auto">
          <a:xfrm>
            <a:off x="4967288" y="76200"/>
            <a:ext cx="1508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NEUROLOGY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5882" name="TextBox 195"/>
          <p:cNvSpPr txBox="1">
            <a:spLocks noChangeArrowheads="1"/>
          </p:cNvSpPr>
          <p:nvPr/>
        </p:nvSpPr>
        <p:spPr bwMode="auto">
          <a:xfrm>
            <a:off x="5435600" y="1697038"/>
            <a:ext cx="1008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DERM.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5883" name="TextBox 196"/>
          <p:cNvSpPr txBox="1">
            <a:spLocks noChangeArrowheads="1"/>
          </p:cNvSpPr>
          <p:nvPr/>
        </p:nvSpPr>
        <p:spPr bwMode="auto">
          <a:xfrm>
            <a:off x="4471988" y="433388"/>
            <a:ext cx="1495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INFECTIOUS</a:t>
            </a:r>
          </a:p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DISEASES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3141663"/>
            <a:ext cx="2520950" cy="719137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b="1" i="1" dirty="0" smtClean="0"/>
              <a:t>DOCTOR</a:t>
            </a:r>
            <a:endParaRPr lang="de-DE" sz="4800" b="1" i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716463" y="1341438"/>
            <a:ext cx="1144587" cy="1582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36877" idx="1"/>
          </p:cNvCxnSpPr>
          <p:nvPr/>
        </p:nvCxnSpPr>
        <p:spPr>
          <a:xfrm flipV="1">
            <a:off x="5097463" y="2652713"/>
            <a:ext cx="1377950" cy="649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3"/>
            <a:endCxn id="36873" idx="1"/>
          </p:cNvCxnSpPr>
          <p:nvPr/>
        </p:nvCxnSpPr>
        <p:spPr>
          <a:xfrm>
            <a:off x="5364163" y="3500438"/>
            <a:ext cx="1079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219700" y="3860800"/>
            <a:ext cx="1008063" cy="72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36874" idx="0"/>
          </p:cNvCxnSpPr>
          <p:nvPr/>
        </p:nvCxnSpPr>
        <p:spPr>
          <a:xfrm>
            <a:off x="4645025" y="3916363"/>
            <a:ext cx="503238" cy="1624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6875" idx="0"/>
          </p:cNvCxnSpPr>
          <p:nvPr/>
        </p:nvCxnSpPr>
        <p:spPr>
          <a:xfrm flipH="1">
            <a:off x="4040188" y="4017963"/>
            <a:ext cx="93662" cy="1027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36876" idx="2"/>
          </p:cNvCxnSpPr>
          <p:nvPr/>
        </p:nvCxnSpPr>
        <p:spPr>
          <a:xfrm flipH="1" flipV="1">
            <a:off x="4117975" y="2601913"/>
            <a:ext cx="22225" cy="404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73" name="TextBox 84"/>
          <p:cNvSpPr txBox="1">
            <a:spLocks noChangeArrowheads="1"/>
          </p:cNvSpPr>
          <p:nvPr/>
        </p:nvSpPr>
        <p:spPr bwMode="auto">
          <a:xfrm>
            <a:off x="6443663" y="3086100"/>
            <a:ext cx="21605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C00000"/>
                </a:solidFill>
                <a:latin typeface="Calibri" pitchFamily="34" charset="0"/>
              </a:rPr>
              <a:t>OBSTETRICS &amp; GYNAECOLOGY</a:t>
            </a:r>
            <a:endParaRPr lang="de-DE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6874" name="TextBox 85"/>
          <p:cNvSpPr txBox="1">
            <a:spLocks noChangeArrowheads="1"/>
          </p:cNvSpPr>
          <p:nvPr/>
        </p:nvSpPr>
        <p:spPr bwMode="auto">
          <a:xfrm>
            <a:off x="4211638" y="5540375"/>
            <a:ext cx="187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F0"/>
                </a:solidFill>
                <a:latin typeface="Calibri" pitchFamily="34" charset="0"/>
              </a:rPr>
              <a:t>PSYCHIATRY</a:t>
            </a:r>
            <a:endParaRPr lang="de-DE" sz="2400" b="1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36875" name="TextBox 87"/>
          <p:cNvSpPr txBox="1">
            <a:spLocks noChangeArrowheads="1"/>
          </p:cNvSpPr>
          <p:nvPr/>
        </p:nvSpPr>
        <p:spPr bwMode="auto">
          <a:xfrm>
            <a:off x="3059113" y="5045075"/>
            <a:ext cx="1960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PAEDIATRICS</a:t>
            </a:r>
            <a:endParaRPr lang="de-DE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6876" name="TextBox 96"/>
          <p:cNvSpPr txBox="1">
            <a:spLocks noChangeArrowheads="1"/>
          </p:cNvSpPr>
          <p:nvPr/>
        </p:nvSpPr>
        <p:spPr bwMode="auto">
          <a:xfrm>
            <a:off x="3376613" y="1770063"/>
            <a:ext cx="1482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GENERAL</a:t>
            </a:r>
          </a:p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PRACTICE</a:t>
            </a:r>
            <a:endParaRPr lang="de-DE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6877" name="TextBox 97"/>
          <p:cNvSpPr txBox="1">
            <a:spLocks noChangeArrowheads="1"/>
          </p:cNvSpPr>
          <p:nvPr/>
        </p:nvSpPr>
        <p:spPr bwMode="auto">
          <a:xfrm>
            <a:off x="6475413" y="2422525"/>
            <a:ext cx="172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RADIOLOGY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1050" y="971550"/>
            <a:ext cx="15795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PHYSICIAN</a:t>
            </a:r>
            <a:endParaRPr lang="de-DE" sz="2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6879" name="TextBox 100"/>
          <p:cNvSpPr txBox="1">
            <a:spLocks noChangeArrowheads="1"/>
          </p:cNvSpPr>
          <p:nvPr/>
        </p:nvSpPr>
        <p:spPr bwMode="auto">
          <a:xfrm>
            <a:off x="6084888" y="4710113"/>
            <a:ext cx="2097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LABORATORY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 flipH="1" flipV="1">
            <a:off x="6948488" y="4437063"/>
            <a:ext cx="149225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7524750" y="4437063"/>
            <a:ext cx="287338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8027988" y="5045075"/>
            <a:ext cx="576262" cy="385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7524750" y="5280025"/>
            <a:ext cx="503238" cy="590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7097713" y="5280025"/>
            <a:ext cx="282575" cy="1168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H="1">
            <a:off x="6443663" y="5280025"/>
            <a:ext cx="360362" cy="722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86" name="TextBox 129"/>
          <p:cNvSpPr txBox="1">
            <a:spLocks noChangeArrowheads="1"/>
          </p:cNvSpPr>
          <p:nvPr/>
        </p:nvSpPr>
        <p:spPr bwMode="auto">
          <a:xfrm>
            <a:off x="6011863" y="3983038"/>
            <a:ext cx="1655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PATHOLOGY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sp>
        <p:nvSpPr>
          <p:cNvPr id="36887" name="TextBox 131"/>
          <p:cNvSpPr txBox="1">
            <a:spLocks noChangeArrowheads="1"/>
          </p:cNvSpPr>
          <p:nvPr/>
        </p:nvSpPr>
        <p:spPr bwMode="auto">
          <a:xfrm>
            <a:off x="7778750" y="4059238"/>
            <a:ext cx="1260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BIOCHEM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sp>
        <p:nvSpPr>
          <p:cNvPr id="36888" name="TextBox 132"/>
          <p:cNvSpPr txBox="1">
            <a:spLocks noChangeArrowheads="1"/>
          </p:cNvSpPr>
          <p:nvPr/>
        </p:nvSpPr>
        <p:spPr bwMode="auto">
          <a:xfrm>
            <a:off x="5435600" y="6061075"/>
            <a:ext cx="1873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HAEMATOLOGY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sp>
        <p:nvSpPr>
          <p:cNvPr id="36889" name="TextBox 134"/>
          <p:cNvSpPr txBox="1">
            <a:spLocks noChangeArrowheads="1"/>
          </p:cNvSpPr>
          <p:nvPr/>
        </p:nvSpPr>
        <p:spPr bwMode="auto">
          <a:xfrm>
            <a:off x="6545263" y="6448425"/>
            <a:ext cx="1792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IMMUNOLOGY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sp>
        <p:nvSpPr>
          <p:cNvPr id="36890" name="TextBox 136"/>
          <p:cNvSpPr txBox="1">
            <a:spLocks noChangeArrowheads="1"/>
          </p:cNvSpPr>
          <p:nvPr/>
        </p:nvSpPr>
        <p:spPr bwMode="auto">
          <a:xfrm>
            <a:off x="7918450" y="5372100"/>
            <a:ext cx="1225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GENETICS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sp>
        <p:nvSpPr>
          <p:cNvPr id="36891" name="TextBox 137"/>
          <p:cNvSpPr txBox="1">
            <a:spLocks noChangeArrowheads="1"/>
          </p:cNvSpPr>
          <p:nvPr/>
        </p:nvSpPr>
        <p:spPr bwMode="auto">
          <a:xfrm>
            <a:off x="7246938" y="5870575"/>
            <a:ext cx="18970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MICROBIOLOGY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cxnSp>
        <p:nvCxnSpPr>
          <p:cNvPr id="142" name="Straight Arrow Connector 141"/>
          <p:cNvCxnSpPr>
            <a:stCxn id="100" idx="0"/>
          </p:cNvCxnSpPr>
          <p:nvPr/>
        </p:nvCxnSpPr>
        <p:spPr>
          <a:xfrm flipH="1" flipV="1">
            <a:off x="6084888" y="476250"/>
            <a:ext cx="566737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7023100" y="387350"/>
            <a:ext cx="128588" cy="58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7524750" y="620713"/>
            <a:ext cx="25400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V="1">
            <a:off x="7651750" y="1022350"/>
            <a:ext cx="376238" cy="10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36903" idx="1"/>
          </p:cNvCxnSpPr>
          <p:nvPr/>
        </p:nvCxnSpPr>
        <p:spPr>
          <a:xfrm>
            <a:off x="7524750" y="1341438"/>
            <a:ext cx="296863" cy="150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7172325" y="1455738"/>
            <a:ext cx="668338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endCxn id="36905" idx="0"/>
          </p:cNvCxnSpPr>
          <p:nvPr/>
        </p:nvCxnSpPr>
        <p:spPr>
          <a:xfrm>
            <a:off x="6804025" y="1433513"/>
            <a:ext cx="26988" cy="187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H="1" flipV="1">
            <a:off x="5580063" y="722313"/>
            <a:ext cx="461962" cy="185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flipH="1">
            <a:off x="6084888" y="1417638"/>
            <a:ext cx="142875" cy="274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901" name="TextBox 170"/>
          <p:cNvSpPr txBox="1">
            <a:spLocks noChangeArrowheads="1"/>
          </p:cNvSpPr>
          <p:nvPr/>
        </p:nvSpPr>
        <p:spPr bwMode="auto">
          <a:xfrm>
            <a:off x="7670800" y="276225"/>
            <a:ext cx="1476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ENDOCRINE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6902" name="TextBox 171"/>
          <p:cNvSpPr txBox="1">
            <a:spLocks noChangeArrowheads="1"/>
          </p:cNvSpPr>
          <p:nvPr/>
        </p:nvSpPr>
        <p:spPr bwMode="auto">
          <a:xfrm>
            <a:off x="8027988" y="722313"/>
            <a:ext cx="1116012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RENAL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6903" name="TextBox 172"/>
          <p:cNvSpPr txBox="1">
            <a:spLocks noChangeArrowheads="1"/>
          </p:cNvSpPr>
          <p:nvPr/>
        </p:nvSpPr>
        <p:spPr bwMode="auto">
          <a:xfrm>
            <a:off x="7821613" y="1292225"/>
            <a:ext cx="128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CARDIAC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6904" name="TextBox 173"/>
          <p:cNvSpPr txBox="1">
            <a:spLocks noChangeArrowheads="1"/>
          </p:cNvSpPr>
          <p:nvPr/>
        </p:nvSpPr>
        <p:spPr bwMode="auto">
          <a:xfrm>
            <a:off x="6831013" y="1955800"/>
            <a:ext cx="2492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GASTROENTEROLOGY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6905" name="TextBox 175"/>
          <p:cNvSpPr txBox="1">
            <a:spLocks noChangeArrowheads="1"/>
          </p:cNvSpPr>
          <p:nvPr/>
        </p:nvSpPr>
        <p:spPr bwMode="auto">
          <a:xfrm>
            <a:off x="6288088" y="1620838"/>
            <a:ext cx="1085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ELDERLY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6906" name="TextBox 177"/>
          <p:cNvSpPr txBox="1">
            <a:spLocks noChangeArrowheads="1"/>
          </p:cNvSpPr>
          <p:nvPr/>
        </p:nvSpPr>
        <p:spPr bwMode="auto">
          <a:xfrm>
            <a:off x="6413500" y="0"/>
            <a:ext cx="205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RHEUMATOLOGY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6907" name="TextBox 182"/>
          <p:cNvSpPr txBox="1">
            <a:spLocks noChangeArrowheads="1"/>
          </p:cNvSpPr>
          <p:nvPr/>
        </p:nvSpPr>
        <p:spPr bwMode="auto">
          <a:xfrm>
            <a:off x="4967288" y="76200"/>
            <a:ext cx="1508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NEUROLOGY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6908" name="TextBox 195"/>
          <p:cNvSpPr txBox="1">
            <a:spLocks noChangeArrowheads="1"/>
          </p:cNvSpPr>
          <p:nvPr/>
        </p:nvSpPr>
        <p:spPr bwMode="auto">
          <a:xfrm>
            <a:off x="5435600" y="1697038"/>
            <a:ext cx="1008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DERM.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6909" name="TextBox 196"/>
          <p:cNvSpPr txBox="1">
            <a:spLocks noChangeArrowheads="1"/>
          </p:cNvSpPr>
          <p:nvPr/>
        </p:nvSpPr>
        <p:spPr bwMode="auto">
          <a:xfrm>
            <a:off x="4471988" y="433388"/>
            <a:ext cx="1495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INFECTIOUS</a:t>
            </a:r>
          </a:p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DISEASES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3141663"/>
            <a:ext cx="2520950" cy="719137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b="1" i="1" dirty="0" smtClean="0"/>
              <a:t>DOCTOR</a:t>
            </a:r>
            <a:endParaRPr lang="de-DE" sz="4800" b="1" i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716463" y="1341438"/>
            <a:ext cx="1144587" cy="1582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37902" idx="1"/>
          </p:cNvCxnSpPr>
          <p:nvPr/>
        </p:nvCxnSpPr>
        <p:spPr>
          <a:xfrm flipV="1">
            <a:off x="5097463" y="2652713"/>
            <a:ext cx="1377950" cy="649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3"/>
            <a:endCxn id="37898" idx="1"/>
          </p:cNvCxnSpPr>
          <p:nvPr/>
        </p:nvCxnSpPr>
        <p:spPr>
          <a:xfrm>
            <a:off x="5364163" y="3500438"/>
            <a:ext cx="1079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219700" y="3860800"/>
            <a:ext cx="1008063" cy="72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37899" idx="0"/>
          </p:cNvCxnSpPr>
          <p:nvPr/>
        </p:nvCxnSpPr>
        <p:spPr>
          <a:xfrm>
            <a:off x="4645025" y="3916363"/>
            <a:ext cx="503238" cy="1624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7900" idx="0"/>
          </p:cNvCxnSpPr>
          <p:nvPr/>
        </p:nvCxnSpPr>
        <p:spPr>
          <a:xfrm flipH="1">
            <a:off x="4040188" y="4017963"/>
            <a:ext cx="93662" cy="1027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2409825" y="3860800"/>
            <a:ext cx="1298575" cy="1679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37901" idx="2"/>
          </p:cNvCxnSpPr>
          <p:nvPr/>
        </p:nvCxnSpPr>
        <p:spPr>
          <a:xfrm flipH="1" flipV="1">
            <a:off x="4117975" y="2601913"/>
            <a:ext cx="22225" cy="404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98" name="TextBox 84"/>
          <p:cNvSpPr txBox="1">
            <a:spLocks noChangeArrowheads="1"/>
          </p:cNvSpPr>
          <p:nvPr/>
        </p:nvSpPr>
        <p:spPr bwMode="auto">
          <a:xfrm>
            <a:off x="6443663" y="3086100"/>
            <a:ext cx="21605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C00000"/>
                </a:solidFill>
                <a:latin typeface="Calibri" pitchFamily="34" charset="0"/>
              </a:rPr>
              <a:t>OBSTETRICS &amp; GYNAECOLOGY</a:t>
            </a:r>
            <a:endParaRPr lang="de-DE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7899" name="TextBox 85"/>
          <p:cNvSpPr txBox="1">
            <a:spLocks noChangeArrowheads="1"/>
          </p:cNvSpPr>
          <p:nvPr/>
        </p:nvSpPr>
        <p:spPr bwMode="auto">
          <a:xfrm>
            <a:off x="4211638" y="5540375"/>
            <a:ext cx="187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F0"/>
                </a:solidFill>
                <a:latin typeface="Calibri" pitchFamily="34" charset="0"/>
              </a:rPr>
              <a:t>PSYCHIATRY</a:t>
            </a:r>
            <a:endParaRPr lang="de-DE" sz="2400" b="1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37900" name="TextBox 87"/>
          <p:cNvSpPr txBox="1">
            <a:spLocks noChangeArrowheads="1"/>
          </p:cNvSpPr>
          <p:nvPr/>
        </p:nvSpPr>
        <p:spPr bwMode="auto">
          <a:xfrm>
            <a:off x="3059113" y="5045075"/>
            <a:ext cx="1960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PAEDIATRICS</a:t>
            </a:r>
            <a:endParaRPr lang="de-DE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7901" name="TextBox 96"/>
          <p:cNvSpPr txBox="1">
            <a:spLocks noChangeArrowheads="1"/>
          </p:cNvSpPr>
          <p:nvPr/>
        </p:nvSpPr>
        <p:spPr bwMode="auto">
          <a:xfrm>
            <a:off x="3376613" y="1770063"/>
            <a:ext cx="1482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GENERAL</a:t>
            </a:r>
          </a:p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PRACTICE</a:t>
            </a:r>
            <a:endParaRPr lang="de-DE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7902" name="TextBox 97"/>
          <p:cNvSpPr txBox="1">
            <a:spLocks noChangeArrowheads="1"/>
          </p:cNvSpPr>
          <p:nvPr/>
        </p:nvSpPr>
        <p:spPr bwMode="auto">
          <a:xfrm>
            <a:off x="6475413" y="2422525"/>
            <a:ext cx="172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RADIOLOGY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37903" name="TextBox 98"/>
          <p:cNvSpPr txBox="1">
            <a:spLocks noChangeArrowheads="1"/>
          </p:cNvSpPr>
          <p:nvPr/>
        </p:nvSpPr>
        <p:spPr bwMode="auto">
          <a:xfrm>
            <a:off x="784225" y="5654675"/>
            <a:ext cx="25923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PALLIATIVE CARE </a:t>
            </a:r>
          </a:p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&amp; ONCOLOGY</a:t>
            </a:r>
            <a:endParaRPr lang="de-DE" sz="24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1050" y="971550"/>
            <a:ext cx="15795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PHYSICIAN</a:t>
            </a:r>
            <a:endParaRPr lang="de-DE" sz="2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7905" name="TextBox 100"/>
          <p:cNvSpPr txBox="1">
            <a:spLocks noChangeArrowheads="1"/>
          </p:cNvSpPr>
          <p:nvPr/>
        </p:nvSpPr>
        <p:spPr bwMode="auto">
          <a:xfrm>
            <a:off x="6084888" y="4710113"/>
            <a:ext cx="2097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LABORATORY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 flipH="1" flipV="1">
            <a:off x="6948488" y="4437063"/>
            <a:ext cx="149225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7524750" y="4437063"/>
            <a:ext cx="287338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8027988" y="5045075"/>
            <a:ext cx="576262" cy="385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7524750" y="5280025"/>
            <a:ext cx="503238" cy="590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7097713" y="5280025"/>
            <a:ext cx="282575" cy="1168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H="1">
            <a:off x="6443663" y="5280025"/>
            <a:ext cx="360362" cy="722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12" name="TextBox 129"/>
          <p:cNvSpPr txBox="1">
            <a:spLocks noChangeArrowheads="1"/>
          </p:cNvSpPr>
          <p:nvPr/>
        </p:nvSpPr>
        <p:spPr bwMode="auto">
          <a:xfrm>
            <a:off x="6156325" y="3983038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PATHOLOGY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sp>
        <p:nvSpPr>
          <p:cNvPr id="37913" name="TextBox 131"/>
          <p:cNvSpPr txBox="1">
            <a:spLocks noChangeArrowheads="1"/>
          </p:cNvSpPr>
          <p:nvPr/>
        </p:nvSpPr>
        <p:spPr bwMode="auto">
          <a:xfrm>
            <a:off x="7778750" y="4059238"/>
            <a:ext cx="1260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BIOCHEM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sp>
        <p:nvSpPr>
          <p:cNvPr id="37914" name="TextBox 132"/>
          <p:cNvSpPr txBox="1">
            <a:spLocks noChangeArrowheads="1"/>
          </p:cNvSpPr>
          <p:nvPr/>
        </p:nvSpPr>
        <p:spPr bwMode="auto">
          <a:xfrm>
            <a:off x="5435600" y="6061075"/>
            <a:ext cx="1873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HAEMATOLOGY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sp>
        <p:nvSpPr>
          <p:cNvPr id="37915" name="TextBox 134"/>
          <p:cNvSpPr txBox="1">
            <a:spLocks noChangeArrowheads="1"/>
          </p:cNvSpPr>
          <p:nvPr/>
        </p:nvSpPr>
        <p:spPr bwMode="auto">
          <a:xfrm>
            <a:off x="6545263" y="6448425"/>
            <a:ext cx="1792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IMMUNOLOGY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sp>
        <p:nvSpPr>
          <p:cNvPr id="37916" name="TextBox 136"/>
          <p:cNvSpPr txBox="1">
            <a:spLocks noChangeArrowheads="1"/>
          </p:cNvSpPr>
          <p:nvPr/>
        </p:nvSpPr>
        <p:spPr bwMode="auto">
          <a:xfrm>
            <a:off x="7918450" y="5372100"/>
            <a:ext cx="1225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GENETICS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sp>
        <p:nvSpPr>
          <p:cNvPr id="37917" name="TextBox 137"/>
          <p:cNvSpPr txBox="1">
            <a:spLocks noChangeArrowheads="1"/>
          </p:cNvSpPr>
          <p:nvPr/>
        </p:nvSpPr>
        <p:spPr bwMode="auto">
          <a:xfrm>
            <a:off x="7246938" y="5870575"/>
            <a:ext cx="18970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MICROBIOLOGY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cxnSp>
        <p:nvCxnSpPr>
          <p:cNvPr id="142" name="Straight Arrow Connector 141"/>
          <p:cNvCxnSpPr>
            <a:stCxn id="100" idx="0"/>
          </p:cNvCxnSpPr>
          <p:nvPr/>
        </p:nvCxnSpPr>
        <p:spPr>
          <a:xfrm flipH="1" flipV="1">
            <a:off x="6084888" y="476250"/>
            <a:ext cx="566737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7023100" y="387350"/>
            <a:ext cx="128588" cy="58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7524750" y="620713"/>
            <a:ext cx="25400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V="1">
            <a:off x="7651750" y="1022350"/>
            <a:ext cx="376238" cy="10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37929" idx="1"/>
          </p:cNvCxnSpPr>
          <p:nvPr/>
        </p:nvCxnSpPr>
        <p:spPr>
          <a:xfrm>
            <a:off x="7524750" y="1341438"/>
            <a:ext cx="296863" cy="150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7172325" y="1455738"/>
            <a:ext cx="668338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endCxn id="37931" idx="0"/>
          </p:cNvCxnSpPr>
          <p:nvPr/>
        </p:nvCxnSpPr>
        <p:spPr>
          <a:xfrm>
            <a:off x="6804025" y="1433513"/>
            <a:ext cx="26988" cy="187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H="1" flipV="1">
            <a:off x="5580063" y="722313"/>
            <a:ext cx="461962" cy="185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flipH="1">
            <a:off x="6084888" y="1417638"/>
            <a:ext cx="142875" cy="274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27" name="TextBox 170"/>
          <p:cNvSpPr txBox="1">
            <a:spLocks noChangeArrowheads="1"/>
          </p:cNvSpPr>
          <p:nvPr/>
        </p:nvSpPr>
        <p:spPr bwMode="auto">
          <a:xfrm>
            <a:off x="7670800" y="276225"/>
            <a:ext cx="1476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ENDOCRINE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7928" name="TextBox 171"/>
          <p:cNvSpPr txBox="1">
            <a:spLocks noChangeArrowheads="1"/>
          </p:cNvSpPr>
          <p:nvPr/>
        </p:nvSpPr>
        <p:spPr bwMode="auto">
          <a:xfrm>
            <a:off x="8027988" y="722313"/>
            <a:ext cx="1116012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RENAL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7929" name="TextBox 172"/>
          <p:cNvSpPr txBox="1">
            <a:spLocks noChangeArrowheads="1"/>
          </p:cNvSpPr>
          <p:nvPr/>
        </p:nvSpPr>
        <p:spPr bwMode="auto">
          <a:xfrm>
            <a:off x="7821613" y="1292225"/>
            <a:ext cx="128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CARDIAC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7930" name="TextBox 173"/>
          <p:cNvSpPr txBox="1">
            <a:spLocks noChangeArrowheads="1"/>
          </p:cNvSpPr>
          <p:nvPr/>
        </p:nvSpPr>
        <p:spPr bwMode="auto">
          <a:xfrm>
            <a:off x="6831013" y="1955800"/>
            <a:ext cx="2492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GASTROENTEROLOGY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7931" name="TextBox 175"/>
          <p:cNvSpPr txBox="1">
            <a:spLocks noChangeArrowheads="1"/>
          </p:cNvSpPr>
          <p:nvPr/>
        </p:nvSpPr>
        <p:spPr bwMode="auto">
          <a:xfrm>
            <a:off x="6288088" y="1620838"/>
            <a:ext cx="1085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ELDERLY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7932" name="TextBox 177"/>
          <p:cNvSpPr txBox="1">
            <a:spLocks noChangeArrowheads="1"/>
          </p:cNvSpPr>
          <p:nvPr/>
        </p:nvSpPr>
        <p:spPr bwMode="auto">
          <a:xfrm>
            <a:off x="6413500" y="0"/>
            <a:ext cx="205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RHEUMATOLOGY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7933" name="TextBox 182"/>
          <p:cNvSpPr txBox="1">
            <a:spLocks noChangeArrowheads="1"/>
          </p:cNvSpPr>
          <p:nvPr/>
        </p:nvSpPr>
        <p:spPr bwMode="auto">
          <a:xfrm>
            <a:off x="4967288" y="76200"/>
            <a:ext cx="1508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NEUROLOGY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7934" name="TextBox 195"/>
          <p:cNvSpPr txBox="1">
            <a:spLocks noChangeArrowheads="1"/>
          </p:cNvSpPr>
          <p:nvPr/>
        </p:nvSpPr>
        <p:spPr bwMode="auto">
          <a:xfrm>
            <a:off x="5435600" y="1697038"/>
            <a:ext cx="1008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DERM.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7935" name="TextBox 196"/>
          <p:cNvSpPr txBox="1">
            <a:spLocks noChangeArrowheads="1"/>
          </p:cNvSpPr>
          <p:nvPr/>
        </p:nvSpPr>
        <p:spPr bwMode="auto">
          <a:xfrm>
            <a:off x="4471988" y="433388"/>
            <a:ext cx="1495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INFECTIOUS</a:t>
            </a:r>
          </a:p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DISEASES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3141663"/>
            <a:ext cx="2520950" cy="719137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b="1" i="1" dirty="0" smtClean="0"/>
              <a:t>DOCTOR</a:t>
            </a:r>
            <a:endParaRPr lang="de-DE" sz="4800" b="1" i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716463" y="1341438"/>
            <a:ext cx="1144587" cy="1582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38928" idx="1"/>
          </p:cNvCxnSpPr>
          <p:nvPr/>
        </p:nvCxnSpPr>
        <p:spPr>
          <a:xfrm flipV="1">
            <a:off x="5097463" y="2652713"/>
            <a:ext cx="1377950" cy="649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3"/>
            <a:endCxn id="38923" idx="1"/>
          </p:cNvCxnSpPr>
          <p:nvPr/>
        </p:nvCxnSpPr>
        <p:spPr>
          <a:xfrm>
            <a:off x="5364163" y="3500438"/>
            <a:ext cx="1079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219700" y="3860800"/>
            <a:ext cx="1008063" cy="72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38924" idx="0"/>
          </p:cNvCxnSpPr>
          <p:nvPr/>
        </p:nvCxnSpPr>
        <p:spPr>
          <a:xfrm>
            <a:off x="4645025" y="3916363"/>
            <a:ext cx="503238" cy="1624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8925" idx="0"/>
          </p:cNvCxnSpPr>
          <p:nvPr/>
        </p:nvCxnSpPr>
        <p:spPr>
          <a:xfrm flipH="1">
            <a:off x="4040188" y="4017963"/>
            <a:ext cx="93662" cy="1027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2409825" y="3860800"/>
            <a:ext cx="1298575" cy="1679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1912938" y="3860800"/>
            <a:ext cx="1109662" cy="1131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38927" idx="2"/>
          </p:cNvCxnSpPr>
          <p:nvPr/>
        </p:nvCxnSpPr>
        <p:spPr>
          <a:xfrm flipH="1" flipV="1">
            <a:off x="4117975" y="2601913"/>
            <a:ext cx="22225" cy="404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23" name="TextBox 84"/>
          <p:cNvSpPr txBox="1">
            <a:spLocks noChangeArrowheads="1"/>
          </p:cNvSpPr>
          <p:nvPr/>
        </p:nvSpPr>
        <p:spPr bwMode="auto">
          <a:xfrm>
            <a:off x="6443663" y="3086100"/>
            <a:ext cx="21605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C00000"/>
                </a:solidFill>
                <a:latin typeface="Calibri" pitchFamily="34" charset="0"/>
              </a:rPr>
              <a:t>OBSTETRICS &amp; GYNAECOLOGY</a:t>
            </a:r>
            <a:endParaRPr lang="de-DE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924" name="TextBox 85"/>
          <p:cNvSpPr txBox="1">
            <a:spLocks noChangeArrowheads="1"/>
          </p:cNvSpPr>
          <p:nvPr/>
        </p:nvSpPr>
        <p:spPr bwMode="auto">
          <a:xfrm>
            <a:off x="4211638" y="5540375"/>
            <a:ext cx="187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F0"/>
                </a:solidFill>
                <a:latin typeface="Calibri" pitchFamily="34" charset="0"/>
              </a:rPr>
              <a:t>PSYCHIATRY</a:t>
            </a:r>
            <a:endParaRPr lang="de-DE" sz="2400" b="1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38925" name="TextBox 87"/>
          <p:cNvSpPr txBox="1">
            <a:spLocks noChangeArrowheads="1"/>
          </p:cNvSpPr>
          <p:nvPr/>
        </p:nvSpPr>
        <p:spPr bwMode="auto">
          <a:xfrm>
            <a:off x="3059113" y="5045075"/>
            <a:ext cx="1960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PAEDIATRICS</a:t>
            </a:r>
            <a:endParaRPr lang="de-DE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8926" name="TextBox 88"/>
          <p:cNvSpPr txBox="1">
            <a:spLocks noChangeArrowheads="1"/>
          </p:cNvSpPr>
          <p:nvPr/>
        </p:nvSpPr>
        <p:spPr bwMode="auto">
          <a:xfrm>
            <a:off x="55563" y="4992688"/>
            <a:ext cx="2219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ANAESTHETICS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38927" name="TextBox 96"/>
          <p:cNvSpPr txBox="1">
            <a:spLocks noChangeArrowheads="1"/>
          </p:cNvSpPr>
          <p:nvPr/>
        </p:nvSpPr>
        <p:spPr bwMode="auto">
          <a:xfrm>
            <a:off x="3376613" y="1770063"/>
            <a:ext cx="1482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GENERAL</a:t>
            </a:r>
          </a:p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PRACTICE</a:t>
            </a:r>
            <a:endParaRPr lang="de-DE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8928" name="TextBox 97"/>
          <p:cNvSpPr txBox="1">
            <a:spLocks noChangeArrowheads="1"/>
          </p:cNvSpPr>
          <p:nvPr/>
        </p:nvSpPr>
        <p:spPr bwMode="auto">
          <a:xfrm>
            <a:off x="6475413" y="2422525"/>
            <a:ext cx="172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RADIOLOGY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38929" name="TextBox 98"/>
          <p:cNvSpPr txBox="1">
            <a:spLocks noChangeArrowheads="1"/>
          </p:cNvSpPr>
          <p:nvPr/>
        </p:nvSpPr>
        <p:spPr bwMode="auto">
          <a:xfrm>
            <a:off x="784225" y="5654675"/>
            <a:ext cx="25923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PALLIATIVE CARE </a:t>
            </a:r>
          </a:p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&amp; ONCOLOGY</a:t>
            </a:r>
            <a:endParaRPr lang="de-DE" sz="24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1050" y="971550"/>
            <a:ext cx="15795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PHYSICIAN</a:t>
            </a:r>
            <a:endParaRPr lang="de-DE" sz="2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8931" name="TextBox 100"/>
          <p:cNvSpPr txBox="1">
            <a:spLocks noChangeArrowheads="1"/>
          </p:cNvSpPr>
          <p:nvPr/>
        </p:nvSpPr>
        <p:spPr bwMode="auto">
          <a:xfrm>
            <a:off x="6084888" y="4710113"/>
            <a:ext cx="2097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LABORATORY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 flipH="1" flipV="1">
            <a:off x="6948488" y="4437063"/>
            <a:ext cx="149225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7524750" y="4437063"/>
            <a:ext cx="287338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8027988" y="5045075"/>
            <a:ext cx="576262" cy="385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7524750" y="5280025"/>
            <a:ext cx="503238" cy="590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7097713" y="5280025"/>
            <a:ext cx="282575" cy="1168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H="1">
            <a:off x="6443663" y="5280025"/>
            <a:ext cx="360362" cy="722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38" name="TextBox 129"/>
          <p:cNvSpPr txBox="1">
            <a:spLocks noChangeArrowheads="1"/>
          </p:cNvSpPr>
          <p:nvPr/>
        </p:nvSpPr>
        <p:spPr bwMode="auto">
          <a:xfrm>
            <a:off x="6156325" y="3983038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PATHOLOGY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sp>
        <p:nvSpPr>
          <p:cNvPr id="38939" name="TextBox 131"/>
          <p:cNvSpPr txBox="1">
            <a:spLocks noChangeArrowheads="1"/>
          </p:cNvSpPr>
          <p:nvPr/>
        </p:nvSpPr>
        <p:spPr bwMode="auto">
          <a:xfrm>
            <a:off x="7778750" y="4059238"/>
            <a:ext cx="1260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BIOCHEM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sp>
        <p:nvSpPr>
          <p:cNvPr id="38940" name="TextBox 132"/>
          <p:cNvSpPr txBox="1">
            <a:spLocks noChangeArrowheads="1"/>
          </p:cNvSpPr>
          <p:nvPr/>
        </p:nvSpPr>
        <p:spPr bwMode="auto">
          <a:xfrm>
            <a:off x="5435600" y="6061075"/>
            <a:ext cx="1873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HAEMATOLOGY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sp>
        <p:nvSpPr>
          <p:cNvPr id="38941" name="TextBox 134"/>
          <p:cNvSpPr txBox="1">
            <a:spLocks noChangeArrowheads="1"/>
          </p:cNvSpPr>
          <p:nvPr/>
        </p:nvSpPr>
        <p:spPr bwMode="auto">
          <a:xfrm>
            <a:off x="6545263" y="6448425"/>
            <a:ext cx="1792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IMMUNOLOGY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sp>
        <p:nvSpPr>
          <p:cNvPr id="38942" name="TextBox 136"/>
          <p:cNvSpPr txBox="1">
            <a:spLocks noChangeArrowheads="1"/>
          </p:cNvSpPr>
          <p:nvPr/>
        </p:nvSpPr>
        <p:spPr bwMode="auto">
          <a:xfrm>
            <a:off x="7918450" y="5372100"/>
            <a:ext cx="1225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GENETICS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sp>
        <p:nvSpPr>
          <p:cNvPr id="38943" name="TextBox 137"/>
          <p:cNvSpPr txBox="1">
            <a:spLocks noChangeArrowheads="1"/>
          </p:cNvSpPr>
          <p:nvPr/>
        </p:nvSpPr>
        <p:spPr bwMode="auto">
          <a:xfrm>
            <a:off x="7246938" y="5870575"/>
            <a:ext cx="18970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1C2B0B"/>
                </a:solidFill>
                <a:latin typeface="Calibri" pitchFamily="34" charset="0"/>
              </a:rPr>
              <a:t>MICROBIOLOGY</a:t>
            </a:r>
            <a:endParaRPr lang="de-DE" sz="2000">
              <a:solidFill>
                <a:srgbClr val="1C2B0B"/>
              </a:solidFill>
              <a:latin typeface="Calibri" pitchFamily="34" charset="0"/>
            </a:endParaRPr>
          </a:p>
        </p:txBody>
      </p:sp>
      <p:cxnSp>
        <p:nvCxnSpPr>
          <p:cNvPr id="142" name="Straight Arrow Connector 141"/>
          <p:cNvCxnSpPr>
            <a:stCxn id="100" idx="0"/>
          </p:cNvCxnSpPr>
          <p:nvPr/>
        </p:nvCxnSpPr>
        <p:spPr>
          <a:xfrm flipH="1" flipV="1">
            <a:off x="6084888" y="476250"/>
            <a:ext cx="566737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7023100" y="387350"/>
            <a:ext cx="128588" cy="58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7524750" y="620713"/>
            <a:ext cx="25400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V="1">
            <a:off x="7651750" y="1022350"/>
            <a:ext cx="376238" cy="10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38955" idx="1"/>
          </p:cNvCxnSpPr>
          <p:nvPr/>
        </p:nvCxnSpPr>
        <p:spPr>
          <a:xfrm>
            <a:off x="7524750" y="1341438"/>
            <a:ext cx="296863" cy="150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7172325" y="1455738"/>
            <a:ext cx="668338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endCxn id="38957" idx="0"/>
          </p:cNvCxnSpPr>
          <p:nvPr/>
        </p:nvCxnSpPr>
        <p:spPr>
          <a:xfrm>
            <a:off x="6804025" y="1433513"/>
            <a:ext cx="26988" cy="187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H="1" flipV="1">
            <a:off x="5580063" y="722313"/>
            <a:ext cx="461962" cy="185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flipH="1">
            <a:off x="6084888" y="1417638"/>
            <a:ext cx="142875" cy="274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53" name="TextBox 170"/>
          <p:cNvSpPr txBox="1">
            <a:spLocks noChangeArrowheads="1"/>
          </p:cNvSpPr>
          <p:nvPr/>
        </p:nvSpPr>
        <p:spPr bwMode="auto">
          <a:xfrm>
            <a:off x="7670800" y="276225"/>
            <a:ext cx="1476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ENDOCRINE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954" name="TextBox 171"/>
          <p:cNvSpPr txBox="1">
            <a:spLocks noChangeArrowheads="1"/>
          </p:cNvSpPr>
          <p:nvPr/>
        </p:nvSpPr>
        <p:spPr bwMode="auto">
          <a:xfrm>
            <a:off x="8027988" y="722313"/>
            <a:ext cx="1116012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RENAL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955" name="TextBox 172"/>
          <p:cNvSpPr txBox="1">
            <a:spLocks noChangeArrowheads="1"/>
          </p:cNvSpPr>
          <p:nvPr/>
        </p:nvSpPr>
        <p:spPr bwMode="auto">
          <a:xfrm>
            <a:off x="7821613" y="1292225"/>
            <a:ext cx="128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CARDIAC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956" name="TextBox 173"/>
          <p:cNvSpPr txBox="1">
            <a:spLocks noChangeArrowheads="1"/>
          </p:cNvSpPr>
          <p:nvPr/>
        </p:nvSpPr>
        <p:spPr bwMode="auto">
          <a:xfrm>
            <a:off x="6831013" y="1955800"/>
            <a:ext cx="2492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GASTROENTEROLOGY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957" name="TextBox 175"/>
          <p:cNvSpPr txBox="1">
            <a:spLocks noChangeArrowheads="1"/>
          </p:cNvSpPr>
          <p:nvPr/>
        </p:nvSpPr>
        <p:spPr bwMode="auto">
          <a:xfrm>
            <a:off x="6288088" y="1620838"/>
            <a:ext cx="1085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ELDERLY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958" name="TextBox 177"/>
          <p:cNvSpPr txBox="1">
            <a:spLocks noChangeArrowheads="1"/>
          </p:cNvSpPr>
          <p:nvPr/>
        </p:nvSpPr>
        <p:spPr bwMode="auto">
          <a:xfrm>
            <a:off x="6413500" y="0"/>
            <a:ext cx="205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RHEUMATOLOGY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959" name="TextBox 182"/>
          <p:cNvSpPr txBox="1">
            <a:spLocks noChangeArrowheads="1"/>
          </p:cNvSpPr>
          <p:nvPr/>
        </p:nvSpPr>
        <p:spPr bwMode="auto">
          <a:xfrm>
            <a:off x="4967288" y="76200"/>
            <a:ext cx="1508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NEUROLOGY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960" name="TextBox 195"/>
          <p:cNvSpPr txBox="1">
            <a:spLocks noChangeArrowheads="1"/>
          </p:cNvSpPr>
          <p:nvPr/>
        </p:nvSpPr>
        <p:spPr bwMode="auto">
          <a:xfrm>
            <a:off x="5435600" y="1697038"/>
            <a:ext cx="1008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DERM.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961" name="TextBox 196"/>
          <p:cNvSpPr txBox="1">
            <a:spLocks noChangeArrowheads="1"/>
          </p:cNvSpPr>
          <p:nvPr/>
        </p:nvSpPr>
        <p:spPr bwMode="auto">
          <a:xfrm>
            <a:off x="4471988" y="433388"/>
            <a:ext cx="1495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INFECTIOUS</a:t>
            </a:r>
          </a:p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DISEASES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3141663"/>
            <a:ext cx="2520950" cy="719137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b="1" i="1" dirty="0" smtClean="0"/>
              <a:t>DOCTOR</a:t>
            </a:r>
            <a:endParaRPr lang="de-DE" sz="4800" b="1" i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716463" y="1341438"/>
            <a:ext cx="1144587" cy="15827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39954" idx="1"/>
          </p:cNvCxnSpPr>
          <p:nvPr/>
        </p:nvCxnSpPr>
        <p:spPr>
          <a:xfrm flipV="1">
            <a:off x="5097463" y="2652713"/>
            <a:ext cx="1377950" cy="6492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3"/>
            <a:endCxn id="39948" idx="1"/>
          </p:cNvCxnSpPr>
          <p:nvPr/>
        </p:nvCxnSpPr>
        <p:spPr>
          <a:xfrm>
            <a:off x="5364163" y="3500438"/>
            <a:ext cx="10795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219700" y="3860800"/>
            <a:ext cx="1008063" cy="7207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39949" idx="0"/>
          </p:cNvCxnSpPr>
          <p:nvPr/>
        </p:nvCxnSpPr>
        <p:spPr>
          <a:xfrm>
            <a:off x="4716463" y="3916363"/>
            <a:ext cx="503237" cy="16240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9950" idx="0"/>
          </p:cNvCxnSpPr>
          <p:nvPr/>
        </p:nvCxnSpPr>
        <p:spPr>
          <a:xfrm flipH="1">
            <a:off x="4103688" y="4017963"/>
            <a:ext cx="93662" cy="10271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2409825" y="3860800"/>
            <a:ext cx="1298575" cy="16795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1912938" y="3860800"/>
            <a:ext cx="1109662" cy="11318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39953" idx="2"/>
          </p:cNvCxnSpPr>
          <p:nvPr/>
        </p:nvCxnSpPr>
        <p:spPr>
          <a:xfrm flipH="1" flipV="1">
            <a:off x="4117975" y="2601913"/>
            <a:ext cx="22225" cy="4048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" idx="1"/>
          </p:cNvCxnSpPr>
          <p:nvPr/>
        </p:nvCxnSpPr>
        <p:spPr>
          <a:xfrm flipH="1">
            <a:off x="1144588" y="3500438"/>
            <a:ext cx="1698625" cy="5175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48" name="TextBox 84"/>
          <p:cNvSpPr txBox="1">
            <a:spLocks noChangeArrowheads="1"/>
          </p:cNvSpPr>
          <p:nvPr/>
        </p:nvSpPr>
        <p:spPr bwMode="auto">
          <a:xfrm>
            <a:off x="6443663" y="3086100"/>
            <a:ext cx="21605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C00000"/>
                </a:solidFill>
                <a:latin typeface="Calibri" pitchFamily="34" charset="0"/>
              </a:rPr>
              <a:t>OBSTETRICS &amp; GYNAECOLOGY</a:t>
            </a:r>
            <a:endParaRPr lang="de-DE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9949" name="TextBox 85"/>
          <p:cNvSpPr txBox="1">
            <a:spLocks noChangeArrowheads="1"/>
          </p:cNvSpPr>
          <p:nvPr/>
        </p:nvSpPr>
        <p:spPr bwMode="auto">
          <a:xfrm>
            <a:off x="4356100" y="5540375"/>
            <a:ext cx="1728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F0"/>
                </a:solidFill>
                <a:latin typeface="Calibri" pitchFamily="34" charset="0"/>
              </a:rPr>
              <a:t>PSYCHIATRY</a:t>
            </a:r>
            <a:endParaRPr lang="de-DE" sz="2400" b="1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39950" name="TextBox 87"/>
          <p:cNvSpPr txBox="1">
            <a:spLocks noChangeArrowheads="1"/>
          </p:cNvSpPr>
          <p:nvPr/>
        </p:nvSpPr>
        <p:spPr bwMode="auto">
          <a:xfrm>
            <a:off x="3189288" y="5045075"/>
            <a:ext cx="18303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PAEDIATRICS</a:t>
            </a:r>
            <a:endParaRPr lang="de-DE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9951" name="TextBox 88"/>
          <p:cNvSpPr txBox="1">
            <a:spLocks noChangeArrowheads="1"/>
          </p:cNvSpPr>
          <p:nvPr/>
        </p:nvSpPr>
        <p:spPr bwMode="auto">
          <a:xfrm>
            <a:off x="55563" y="4992688"/>
            <a:ext cx="2219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ANAESTHETICS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39952" name="TextBox 90"/>
          <p:cNvSpPr txBox="1">
            <a:spLocks noChangeArrowheads="1"/>
          </p:cNvSpPr>
          <p:nvPr/>
        </p:nvSpPr>
        <p:spPr bwMode="auto">
          <a:xfrm>
            <a:off x="-6350" y="3789363"/>
            <a:ext cx="23002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PAIN MANAGEMENT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39953" name="TextBox 96"/>
          <p:cNvSpPr txBox="1">
            <a:spLocks noChangeArrowheads="1"/>
          </p:cNvSpPr>
          <p:nvPr/>
        </p:nvSpPr>
        <p:spPr bwMode="auto">
          <a:xfrm>
            <a:off x="3376613" y="1770063"/>
            <a:ext cx="1482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GENERAL</a:t>
            </a:r>
          </a:p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PRACTICE</a:t>
            </a:r>
            <a:endParaRPr lang="de-DE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9954" name="TextBox 97"/>
          <p:cNvSpPr txBox="1">
            <a:spLocks noChangeArrowheads="1"/>
          </p:cNvSpPr>
          <p:nvPr/>
        </p:nvSpPr>
        <p:spPr bwMode="auto">
          <a:xfrm>
            <a:off x="6475413" y="2422525"/>
            <a:ext cx="172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RADIOLOGY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39955" name="TextBox 98"/>
          <p:cNvSpPr txBox="1">
            <a:spLocks noChangeArrowheads="1"/>
          </p:cNvSpPr>
          <p:nvPr/>
        </p:nvSpPr>
        <p:spPr bwMode="auto">
          <a:xfrm>
            <a:off x="784225" y="5654675"/>
            <a:ext cx="25923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PALLIATIVE CARE </a:t>
            </a:r>
          </a:p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&amp; ONCOLOGY</a:t>
            </a:r>
            <a:endParaRPr lang="de-DE" sz="24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1050" y="971550"/>
            <a:ext cx="15795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PHYSICIAN</a:t>
            </a:r>
            <a:endParaRPr lang="de-DE" sz="2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9957" name="TextBox 100"/>
          <p:cNvSpPr txBox="1">
            <a:spLocks noChangeArrowheads="1"/>
          </p:cNvSpPr>
          <p:nvPr/>
        </p:nvSpPr>
        <p:spPr bwMode="auto">
          <a:xfrm>
            <a:off x="6084888" y="4710113"/>
            <a:ext cx="2097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LABORATORY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 flipH="1" flipV="1">
            <a:off x="6948488" y="4437063"/>
            <a:ext cx="149225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7524750" y="4437063"/>
            <a:ext cx="287338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8027988" y="5045075"/>
            <a:ext cx="576262" cy="385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7524750" y="5280025"/>
            <a:ext cx="503238" cy="590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7097713" y="5280025"/>
            <a:ext cx="282575" cy="1168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H="1">
            <a:off x="6443663" y="5280025"/>
            <a:ext cx="360362" cy="722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64" name="TextBox 129"/>
          <p:cNvSpPr txBox="1">
            <a:spLocks noChangeArrowheads="1"/>
          </p:cNvSpPr>
          <p:nvPr/>
        </p:nvSpPr>
        <p:spPr bwMode="auto">
          <a:xfrm>
            <a:off x="6227763" y="3983038"/>
            <a:ext cx="1439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PATHOLOGY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39965" name="TextBox 131"/>
          <p:cNvSpPr txBox="1">
            <a:spLocks noChangeArrowheads="1"/>
          </p:cNvSpPr>
          <p:nvPr/>
        </p:nvSpPr>
        <p:spPr bwMode="auto">
          <a:xfrm>
            <a:off x="7778750" y="4059238"/>
            <a:ext cx="1260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BIOCHEM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39966" name="TextBox 132"/>
          <p:cNvSpPr txBox="1">
            <a:spLocks noChangeArrowheads="1"/>
          </p:cNvSpPr>
          <p:nvPr/>
        </p:nvSpPr>
        <p:spPr bwMode="auto">
          <a:xfrm>
            <a:off x="5435600" y="6061075"/>
            <a:ext cx="1873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HAEMATOLOGY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39967" name="TextBox 134"/>
          <p:cNvSpPr txBox="1">
            <a:spLocks noChangeArrowheads="1"/>
          </p:cNvSpPr>
          <p:nvPr/>
        </p:nvSpPr>
        <p:spPr bwMode="auto">
          <a:xfrm>
            <a:off x="6545263" y="6448425"/>
            <a:ext cx="17922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IMMUNOLOGY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39968" name="TextBox 136"/>
          <p:cNvSpPr txBox="1">
            <a:spLocks noChangeArrowheads="1"/>
          </p:cNvSpPr>
          <p:nvPr/>
        </p:nvSpPr>
        <p:spPr bwMode="auto">
          <a:xfrm>
            <a:off x="7918450" y="5372100"/>
            <a:ext cx="1225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GENETICS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39969" name="TextBox 137"/>
          <p:cNvSpPr txBox="1">
            <a:spLocks noChangeArrowheads="1"/>
          </p:cNvSpPr>
          <p:nvPr/>
        </p:nvSpPr>
        <p:spPr bwMode="auto">
          <a:xfrm>
            <a:off x="7246938" y="5870575"/>
            <a:ext cx="1897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MICROBIOLOGY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cxnSp>
        <p:nvCxnSpPr>
          <p:cNvPr id="142" name="Straight Arrow Connector 141"/>
          <p:cNvCxnSpPr>
            <a:stCxn id="100" idx="0"/>
          </p:cNvCxnSpPr>
          <p:nvPr/>
        </p:nvCxnSpPr>
        <p:spPr>
          <a:xfrm flipH="1" flipV="1">
            <a:off x="6084888" y="476250"/>
            <a:ext cx="566737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7023100" y="387350"/>
            <a:ext cx="128588" cy="58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7524750" y="620713"/>
            <a:ext cx="25400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V="1">
            <a:off x="7651750" y="1022350"/>
            <a:ext cx="376238" cy="10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39981" idx="1"/>
          </p:cNvCxnSpPr>
          <p:nvPr/>
        </p:nvCxnSpPr>
        <p:spPr>
          <a:xfrm>
            <a:off x="7524750" y="1341438"/>
            <a:ext cx="296863" cy="150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7172325" y="1455738"/>
            <a:ext cx="668338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endCxn id="39983" idx="0"/>
          </p:cNvCxnSpPr>
          <p:nvPr/>
        </p:nvCxnSpPr>
        <p:spPr>
          <a:xfrm>
            <a:off x="6804025" y="1433513"/>
            <a:ext cx="26988" cy="187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H="1" flipV="1">
            <a:off x="5580063" y="722313"/>
            <a:ext cx="461962" cy="185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flipH="1">
            <a:off x="6084888" y="1417638"/>
            <a:ext cx="142875" cy="274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79" name="TextBox 170"/>
          <p:cNvSpPr txBox="1">
            <a:spLocks noChangeArrowheads="1"/>
          </p:cNvSpPr>
          <p:nvPr/>
        </p:nvSpPr>
        <p:spPr bwMode="auto">
          <a:xfrm>
            <a:off x="7670800" y="276225"/>
            <a:ext cx="1476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ENDOCRINE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9980" name="TextBox 171"/>
          <p:cNvSpPr txBox="1">
            <a:spLocks noChangeArrowheads="1"/>
          </p:cNvSpPr>
          <p:nvPr/>
        </p:nvSpPr>
        <p:spPr bwMode="auto">
          <a:xfrm>
            <a:off x="8027988" y="722313"/>
            <a:ext cx="1116012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RENAL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9981" name="TextBox 172"/>
          <p:cNvSpPr txBox="1">
            <a:spLocks noChangeArrowheads="1"/>
          </p:cNvSpPr>
          <p:nvPr/>
        </p:nvSpPr>
        <p:spPr bwMode="auto">
          <a:xfrm>
            <a:off x="7821613" y="1292225"/>
            <a:ext cx="128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CARDIAC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9982" name="TextBox 173"/>
          <p:cNvSpPr txBox="1">
            <a:spLocks noChangeArrowheads="1"/>
          </p:cNvSpPr>
          <p:nvPr/>
        </p:nvSpPr>
        <p:spPr bwMode="auto">
          <a:xfrm>
            <a:off x="6831013" y="1955800"/>
            <a:ext cx="2492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GASTROENTEROLOGY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9983" name="TextBox 175"/>
          <p:cNvSpPr txBox="1">
            <a:spLocks noChangeArrowheads="1"/>
          </p:cNvSpPr>
          <p:nvPr/>
        </p:nvSpPr>
        <p:spPr bwMode="auto">
          <a:xfrm>
            <a:off x="6288088" y="1620838"/>
            <a:ext cx="1085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ELDERLY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9984" name="TextBox 177"/>
          <p:cNvSpPr txBox="1">
            <a:spLocks noChangeArrowheads="1"/>
          </p:cNvSpPr>
          <p:nvPr/>
        </p:nvSpPr>
        <p:spPr bwMode="auto">
          <a:xfrm>
            <a:off x="6413500" y="0"/>
            <a:ext cx="205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RHEUMATOLOGY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9985" name="TextBox 182"/>
          <p:cNvSpPr txBox="1">
            <a:spLocks noChangeArrowheads="1"/>
          </p:cNvSpPr>
          <p:nvPr/>
        </p:nvSpPr>
        <p:spPr bwMode="auto">
          <a:xfrm>
            <a:off x="4967288" y="76200"/>
            <a:ext cx="1508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NEUROLOGY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9986" name="TextBox 195"/>
          <p:cNvSpPr txBox="1">
            <a:spLocks noChangeArrowheads="1"/>
          </p:cNvSpPr>
          <p:nvPr/>
        </p:nvSpPr>
        <p:spPr bwMode="auto">
          <a:xfrm>
            <a:off x="5435600" y="1697038"/>
            <a:ext cx="1008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DERM.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9987" name="TextBox 196"/>
          <p:cNvSpPr txBox="1">
            <a:spLocks noChangeArrowheads="1"/>
          </p:cNvSpPr>
          <p:nvPr/>
        </p:nvSpPr>
        <p:spPr bwMode="auto">
          <a:xfrm>
            <a:off x="4471988" y="433388"/>
            <a:ext cx="1495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INFECTIOUS</a:t>
            </a:r>
          </a:p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DISEASES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3141663"/>
            <a:ext cx="2520950" cy="719137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b="1" i="1" dirty="0" smtClean="0"/>
              <a:t>DOCTOR</a:t>
            </a:r>
            <a:endParaRPr lang="de-DE" sz="4800" b="1" i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716463" y="1341438"/>
            <a:ext cx="1144587" cy="15827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40980" idx="1"/>
          </p:cNvCxnSpPr>
          <p:nvPr/>
        </p:nvCxnSpPr>
        <p:spPr>
          <a:xfrm flipV="1">
            <a:off x="5097463" y="2652713"/>
            <a:ext cx="1377950" cy="6492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3"/>
            <a:endCxn id="40973" idx="1"/>
          </p:cNvCxnSpPr>
          <p:nvPr/>
        </p:nvCxnSpPr>
        <p:spPr>
          <a:xfrm>
            <a:off x="5364163" y="3500438"/>
            <a:ext cx="10795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219700" y="3860800"/>
            <a:ext cx="1008063" cy="7207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40974" idx="0"/>
          </p:cNvCxnSpPr>
          <p:nvPr/>
        </p:nvCxnSpPr>
        <p:spPr>
          <a:xfrm>
            <a:off x="4716463" y="3916363"/>
            <a:ext cx="503237" cy="16240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40975" idx="0"/>
          </p:cNvCxnSpPr>
          <p:nvPr/>
        </p:nvCxnSpPr>
        <p:spPr>
          <a:xfrm flipH="1">
            <a:off x="4103688" y="4017963"/>
            <a:ext cx="93662" cy="10271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2409825" y="3860800"/>
            <a:ext cx="1298575" cy="16795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1912938" y="3860800"/>
            <a:ext cx="1109662" cy="11318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1692275" y="3179763"/>
            <a:ext cx="1366838" cy="174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40979" idx="2"/>
          </p:cNvCxnSpPr>
          <p:nvPr/>
        </p:nvCxnSpPr>
        <p:spPr>
          <a:xfrm flipH="1" flipV="1">
            <a:off x="4117975" y="2601913"/>
            <a:ext cx="22225" cy="4048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" idx="1"/>
          </p:cNvCxnSpPr>
          <p:nvPr/>
        </p:nvCxnSpPr>
        <p:spPr>
          <a:xfrm flipH="1">
            <a:off x="1144588" y="3500438"/>
            <a:ext cx="1698625" cy="5175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73" name="TextBox 84"/>
          <p:cNvSpPr txBox="1">
            <a:spLocks noChangeArrowheads="1"/>
          </p:cNvSpPr>
          <p:nvPr/>
        </p:nvSpPr>
        <p:spPr bwMode="auto">
          <a:xfrm>
            <a:off x="6443663" y="3086100"/>
            <a:ext cx="21605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C00000"/>
                </a:solidFill>
                <a:latin typeface="Calibri" pitchFamily="34" charset="0"/>
              </a:rPr>
              <a:t>OBSTETRICS &amp; GYNAECOLOGY</a:t>
            </a:r>
            <a:endParaRPr lang="de-DE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0974" name="TextBox 85"/>
          <p:cNvSpPr txBox="1">
            <a:spLocks noChangeArrowheads="1"/>
          </p:cNvSpPr>
          <p:nvPr/>
        </p:nvSpPr>
        <p:spPr bwMode="auto">
          <a:xfrm>
            <a:off x="4356100" y="5540375"/>
            <a:ext cx="1728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F0"/>
                </a:solidFill>
                <a:latin typeface="Calibri" pitchFamily="34" charset="0"/>
              </a:rPr>
              <a:t>PSYCHIATRY</a:t>
            </a:r>
            <a:endParaRPr lang="de-DE" sz="2400" b="1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40975" name="TextBox 87"/>
          <p:cNvSpPr txBox="1">
            <a:spLocks noChangeArrowheads="1"/>
          </p:cNvSpPr>
          <p:nvPr/>
        </p:nvSpPr>
        <p:spPr bwMode="auto">
          <a:xfrm>
            <a:off x="3189288" y="5045075"/>
            <a:ext cx="18303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PAEDIATRICS</a:t>
            </a:r>
            <a:endParaRPr lang="de-DE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0976" name="TextBox 88"/>
          <p:cNvSpPr txBox="1">
            <a:spLocks noChangeArrowheads="1"/>
          </p:cNvSpPr>
          <p:nvPr/>
        </p:nvSpPr>
        <p:spPr bwMode="auto">
          <a:xfrm>
            <a:off x="55563" y="4992688"/>
            <a:ext cx="2219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ANAESTHETICS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40977" name="TextBox 90"/>
          <p:cNvSpPr txBox="1">
            <a:spLocks noChangeArrowheads="1"/>
          </p:cNvSpPr>
          <p:nvPr/>
        </p:nvSpPr>
        <p:spPr bwMode="auto">
          <a:xfrm>
            <a:off x="-6350" y="3789363"/>
            <a:ext cx="23002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PAIN MANAGEMENT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40978" name="TextBox 92"/>
          <p:cNvSpPr txBox="1">
            <a:spLocks noChangeArrowheads="1"/>
          </p:cNvSpPr>
          <p:nvPr/>
        </p:nvSpPr>
        <p:spPr bwMode="auto">
          <a:xfrm>
            <a:off x="0" y="2781300"/>
            <a:ext cx="19129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C000"/>
                </a:solidFill>
                <a:latin typeface="Calibri" pitchFamily="34" charset="0"/>
              </a:rPr>
              <a:t>ACADEMIA+</a:t>
            </a:r>
          </a:p>
          <a:p>
            <a:r>
              <a:rPr lang="en-GB" sz="2400" b="1">
                <a:solidFill>
                  <a:srgbClr val="FFC000"/>
                </a:solidFill>
                <a:latin typeface="Calibri" pitchFamily="34" charset="0"/>
              </a:rPr>
              <a:t>RESEARCH</a:t>
            </a:r>
            <a:endParaRPr lang="de-DE" sz="2400" b="1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40979" name="TextBox 96"/>
          <p:cNvSpPr txBox="1">
            <a:spLocks noChangeArrowheads="1"/>
          </p:cNvSpPr>
          <p:nvPr/>
        </p:nvSpPr>
        <p:spPr bwMode="auto">
          <a:xfrm>
            <a:off x="3376613" y="1770063"/>
            <a:ext cx="1482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GENERAL</a:t>
            </a:r>
          </a:p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PRACTICE</a:t>
            </a:r>
            <a:endParaRPr lang="de-DE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0980" name="TextBox 97"/>
          <p:cNvSpPr txBox="1">
            <a:spLocks noChangeArrowheads="1"/>
          </p:cNvSpPr>
          <p:nvPr/>
        </p:nvSpPr>
        <p:spPr bwMode="auto">
          <a:xfrm>
            <a:off x="6475413" y="2422525"/>
            <a:ext cx="172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RADIOLOGY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40981" name="TextBox 98"/>
          <p:cNvSpPr txBox="1">
            <a:spLocks noChangeArrowheads="1"/>
          </p:cNvSpPr>
          <p:nvPr/>
        </p:nvSpPr>
        <p:spPr bwMode="auto">
          <a:xfrm>
            <a:off x="784225" y="5654675"/>
            <a:ext cx="25923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PALLIATIVE CARE </a:t>
            </a:r>
          </a:p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&amp; ONCOLOGY</a:t>
            </a:r>
            <a:endParaRPr lang="de-DE" sz="24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1050" y="971550"/>
            <a:ext cx="15795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PHYSICIAN</a:t>
            </a:r>
            <a:endParaRPr lang="de-DE" sz="2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0983" name="TextBox 100"/>
          <p:cNvSpPr txBox="1">
            <a:spLocks noChangeArrowheads="1"/>
          </p:cNvSpPr>
          <p:nvPr/>
        </p:nvSpPr>
        <p:spPr bwMode="auto">
          <a:xfrm>
            <a:off x="6084888" y="4710113"/>
            <a:ext cx="2097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LABORATORY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 flipH="1" flipV="1">
            <a:off x="6948488" y="4437063"/>
            <a:ext cx="149225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7524750" y="4437063"/>
            <a:ext cx="287338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8027988" y="5045075"/>
            <a:ext cx="576262" cy="385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7524750" y="5280025"/>
            <a:ext cx="503238" cy="590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7097713" y="5280025"/>
            <a:ext cx="282575" cy="1168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H="1">
            <a:off x="6443663" y="5280025"/>
            <a:ext cx="360362" cy="722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90" name="TextBox 129"/>
          <p:cNvSpPr txBox="1">
            <a:spLocks noChangeArrowheads="1"/>
          </p:cNvSpPr>
          <p:nvPr/>
        </p:nvSpPr>
        <p:spPr bwMode="auto">
          <a:xfrm>
            <a:off x="6227763" y="3983038"/>
            <a:ext cx="1439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PATHOLOGY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0991" name="TextBox 131"/>
          <p:cNvSpPr txBox="1">
            <a:spLocks noChangeArrowheads="1"/>
          </p:cNvSpPr>
          <p:nvPr/>
        </p:nvSpPr>
        <p:spPr bwMode="auto">
          <a:xfrm>
            <a:off x="7778750" y="4059238"/>
            <a:ext cx="1260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BIOCHEM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0992" name="TextBox 132"/>
          <p:cNvSpPr txBox="1">
            <a:spLocks noChangeArrowheads="1"/>
          </p:cNvSpPr>
          <p:nvPr/>
        </p:nvSpPr>
        <p:spPr bwMode="auto">
          <a:xfrm>
            <a:off x="5435600" y="6061075"/>
            <a:ext cx="1873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HAEMATOLOGY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0993" name="TextBox 134"/>
          <p:cNvSpPr txBox="1">
            <a:spLocks noChangeArrowheads="1"/>
          </p:cNvSpPr>
          <p:nvPr/>
        </p:nvSpPr>
        <p:spPr bwMode="auto">
          <a:xfrm>
            <a:off x="6545263" y="6448425"/>
            <a:ext cx="17922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IMMUNOLOGY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0994" name="TextBox 136"/>
          <p:cNvSpPr txBox="1">
            <a:spLocks noChangeArrowheads="1"/>
          </p:cNvSpPr>
          <p:nvPr/>
        </p:nvSpPr>
        <p:spPr bwMode="auto">
          <a:xfrm>
            <a:off x="7918450" y="5372100"/>
            <a:ext cx="1225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GENETICS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0995" name="TextBox 137"/>
          <p:cNvSpPr txBox="1">
            <a:spLocks noChangeArrowheads="1"/>
          </p:cNvSpPr>
          <p:nvPr/>
        </p:nvSpPr>
        <p:spPr bwMode="auto">
          <a:xfrm>
            <a:off x="7246938" y="5870575"/>
            <a:ext cx="1897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MICROBIOLOGY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cxnSp>
        <p:nvCxnSpPr>
          <p:cNvPr id="142" name="Straight Arrow Connector 141"/>
          <p:cNvCxnSpPr>
            <a:stCxn id="100" idx="0"/>
          </p:cNvCxnSpPr>
          <p:nvPr/>
        </p:nvCxnSpPr>
        <p:spPr>
          <a:xfrm flipH="1" flipV="1">
            <a:off x="6084888" y="476250"/>
            <a:ext cx="566737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7023100" y="387350"/>
            <a:ext cx="128588" cy="58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7524750" y="620713"/>
            <a:ext cx="25400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V="1">
            <a:off x="7651750" y="1022350"/>
            <a:ext cx="376238" cy="10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41007" idx="1"/>
          </p:cNvCxnSpPr>
          <p:nvPr/>
        </p:nvCxnSpPr>
        <p:spPr>
          <a:xfrm>
            <a:off x="7524750" y="1341438"/>
            <a:ext cx="296863" cy="150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7172325" y="1455738"/>
            <a:ext cx="668338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endCxn id="41009" idx="0"/>
          </p:cNvCxnSpPr>
          <p:nvPr/>
        </p:nvCxnSpPr>
        <p:spPr>
          <a:xfrm>
            <a:off x="6804025" y="1433513"/>
            <a:ext cx="26988" cy="187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H="1" flipV="1">
            <a:off x="5580063" y="722313"/>
            <a:ext cx="461962" cy="185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flipH="1">
            <a:off x="6084888" y="1417638"/>
            <a:ext cx="142875" cy="274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05" name="TextBox 170"/>
          <p:cNvSpPr txBox="1">
            <a:spLocks noChangeArrowheads="1"/>
          </p:cNvSpPr>
          <p:nvPr/>
        </p:nvSpPr>
        <p:spPr bwMode="auto">
          <a:xfrm>
            <a:off x="7670800" y="276225"/>
            <a:ext cx="1476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ENDOCRINE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1006" name="TextBox 171"/>
          <p:cNvSpPr txBox="1">
            <a:spLocks noChangeArrowheads="1"/>
          </p:cNvSpPr>
          <p:nvPr/>
        </p:nvSpPr>
        <p:spPr bwMode="auto">
          <a:xfrm>
            <a:off x="8027988" y="722313"/>
            <a:ext cx="1116012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RENAL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1007" name="TextBox 172"/>
          <p:cNvSpPr txBox="1">
            <a:spLocks noChangeArrowheads="1"/>
          </p:cNvSpPr>
          <p:nvPr/>
        </p:nvSpPr>
        <p:spPr bwMode="auto">
          <a:xfrm>
            <a:off x="7821613" y="1292225"/>
            <a:ext cx="128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CARDIAC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1008" name="TextBox 173"/>
          <p:cNvSpPr txBox="1">
            <a:spLocks noChangeArrowheads="1"/>
          </p:cNvSpPr>
          <p:nvPr/>
        </p:nvSpPr>
        <p:spPr bwMode="auto">
          <a:xfrm>
            <a:off x="6831013" y="1955800"/>
            <a:ext cx="2492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GASTROENTEROLOGY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1009" name="TextBox 175"/>
          <p:cNvSpPr txBox="1">
            <a:spLocks noChangeArrowheads="1"/>
          </p:cNvSpPr>
          <p:nvPr/>
        </p:nvSpPr>
        <p:spPr bwMode="auto">
          <a:xfrm>
            <a:off x="6288088" y="1620838"/>
            <a:ext cx="1085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ELDERLY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1010" name="TextBox 177"/>
          <p:cNvSpPr txBox="1">
            <a:spLocks noChangeArrowheads="1"/>
          </p:cNvSpPr>
          <p:nvPr/>
        </p:nvSpPr>
        <p:spPr bwMode="auto">
          <a:xfrm>
            <a:off x="6413500" y="0"/>
            <a:ext cx="205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RHEUMATOLOGY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1011" name="TextBox 182"/>
          <p:cNvSpPr txBox="1">
            <a:spLocks noChangeArrowheads="1"/>
          </p:cNvSpPr>
          <p:nvPr/>
        </p:nvSpPr>
        <p:spPr bwMode="auto">
          <a:xfrm>
            <a:off x="4967288" y="76200"/>
            <a:ext cx="1508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NEUROLOGY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1012" name="TextBox 195"/>
          <p:cNvSpPr txBox="1">
            <a:spLocks noChangeArrowheads="1"/>
          </p:cNvSpPr>
          <p:nvPr/>
        </p:nvSpPr>
        <p:spPr bwMode="auto">
          <a:xfrm>
            <a:off x="5435600" y="1697038"/>
            <a:ext cx="1008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DERM.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1013" name="TextBox 196"/>
          <p:cNvSpPr txBox="1">
            <a:spLocks noChangeArrowheads="1"/>
          </p:cNvSpPr>
          <p:nvPr/>
        </p:nvSpPr>
        <p:spPr bwMode="auto">
          <a:xfrm>
            <a:off x="4471988" y="433388"/>
            <a:ext cx="1495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INFECTIOUS</a:t>
            </a:r>
          </a:p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DISEASES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3141663"/>
            <a:ext cx="2520950" cy="719137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b="1" i="1" dirty="0" smtClean="0"/>
              <a:t>DOCTOR</a:t>
            </a:r>
            <a:endParaRPr lang="de-DE" sz="4800" b="1" i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716463" y="1341438"/>
            <a:ext cx="1144587" cy="15827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42006" idx="1"/>
          </p:cNvCxnSpPr>
          <p:nvPr/>
        </p:nvCxnSpPr>
        <p:spPr>
          <a:xfrm flipV="1">
            <a:off x="5097463" y="2652713"/>
            <a:ext cx="1377950" cy="6492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3"/>
            <a:endCxn id="41998" idx="1"/>
          </p:cNvCxnSpPr>
          <p:nvPr/>
        </p:nvCxnSpPr>
        <p:spPr>
          <a:xfrm>
            <a:off x="5364163" y="3500438"/>
            <a:ext cx="10795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219700" y="3860800"/>
            <a:ext cx="1008063" cy="7207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41999" idx="0"/>
          </p:cNvCxnSpPr>
          <p:nvPr/>
        </p:nvCxnSpPr>
        <p:spPr>
          <a:xfrm>
            <a:off x="4716463" y="3916363"/>
            <a:ext cx="503237" cy="16240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42000" idx="0"/>
          </p:cNvCxnSpPr>
          <p:nvPr/>
        </p:nvCxnSpPr>
        <p:spPr>
          <a:xfrm flipH="1">
            <a:off x="4103688" y="4017963"/>
            <a:ext cx="93662" cy="10271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2409825" y="3860800"/>
            <a:ext cx="1298575" cy="16795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1912938" y="3860800"/>
            <a:ext cx="1109662" cy="11318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1692275" y="3179763"/>
            <a:ext cx="1366838" cy="174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2357438" y="1592263"/>
            <a:ext cx="1277937" cy="13684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42005" idx="2"/>
          </p:cNvCxnSpPr>
          <p:nvPr/>
        </p:nvCxnSpPr>
        <p:spPr>
          <a:xfrm flipH="1" flipV="1">
            <a:off x="4117975" y="2601913"/>
            <a:ext cx="22225" cy="4048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" idx="1"/>
          </p:cNvCxnSpPr>
          <p:nvPr/>
        </p:nvCxnSpPr>
        <p:spPr>
          <a:xfrm flipH="1">
            <a:off x="1144588" y="3500438"/>
            <a:ext cx="1698625" cy="5175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98" name="TextBox 84"/>
          <p:cNvSpPr txBox="1">
            <a:spLocks noChangeArrowheads="1"/>
          </p:cNvSpPr>
          <p:nvPr/>
        </p:nvSpPr>
        <p:spPr bwMode="auto">
          <a:xfrm>
            <a:off x="6443663" y="3086100"/>
            <a:ext cx="21605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C00000"/>
                </a:solidFill>
                <a:latin typeface="Calibri" pitchFamily="34" charset="0"/>
              </a:rPr>
              <a:t>OBSTETRICS &amp; GYNAECOLOGY</a:t>
            </a:r>
            <a:endParaRPr lang="de-DE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1999" name="TextBox 85"/>
          <p:cNvSpPr txBox="1">
            <a:spLocks noChangeArrowheads="1"/>
          </p:cNvSpPr>
          <p:nvPr/>
        </p:nvSpPr>
        <p:spPr bwMode="auto">
          <a:xfrm>
            <a:off x="4356100" y="5540375"/>
            <a:ext cx="1728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F0"/>
                </a:solidFill>
                <a:latin typeface="Calibri" pitchFamily="34" charset="0"/>
              </a:rPr>
              <a:t>PSYCHIATRY</a:t>
            </a:r>
            <a:endParaRPr lang="de-DE" sz="2400" b="1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42000" name="TextBox 87"/>
          <p:cNvSpPr txBox="1">
            <a:spLocks noChangeArrowheads="1"/>
          </p:cNvSpPr>
          <p:nvPr/>
        </p:nvSpPr>
        <p:spPr bwMode="auto">
          <a:xfrm>
            <a:off x="3189288" y="5045075"/>
            <a:ext cx="18303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PAEDIATRICS</a:t>
            </a:r>
            <a:endParaRPr lang="de-DE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2001" name="TextBox 88"/>
          <p:cNvSpPr txBox="1">
            <a:spLocks noChangeArrowheads="1"/>
          </p:cNvSpPr>
          <p:nvPr/>
        </p:nvSpPr>
        <p:spPr bwMode="auto">
          <a:xfrm>
            <a:off x="55563" y="4992688"/>
            <a:ext cx="2219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ANAESTHETICS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42002" name="TextBox 90"/>
          <p:cNvSpPr txBox="1">
            <a:spLocks noChangeArrowheads="1"/>
          </p:cNvSpPr>
          <p:nvPr/>
        </p:nvSpPr>
        <p:spPr bwMode="auto">
          <a:xfrm>
            <a:off x="-6350" y="3789363"/>
            <a:ext cx="23002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PAIN MANAGEMENT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42003" name="TextBox 92"/>
          <p:cNvSpPr txBox="1">
            <a:spLocks noChangeArrowheads="1"/>
          </p:cNvSpPr>
          <p:nvPr/>
        </p:nvSpPr>
        <p:spPr bwMode="auto">
          <a:xfrm>
            <a:off x="0" y="2781300"/>
            <a:ext cx="19129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C000"/>
                </a:solidFill>
                <a:latin typeface="Calibri" pitchFamily="34" charset="0"/>
              </a:rPr>
              <a:t>ACADEMIA+</a:t>
            </a:r>
          </a:p>
          <a:p>
            <a:r>
              <a:rPr lang="en-GB" sz="2400" b="1">
                <a:solidFill>
                  <a:srgbClr val="FFC000"/>
                </a:solidFill>
                <a:latin typeface="Calibri" pitchFamily="34" charset="0"/>
              </a:rPr>
              <a:t>RESEARCH</a:t>
            </a:r>
            <a:endParaRPr lang="de-DE" sz="2400" b="1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42004" name="TextBox 94"/>
          <p:cNvSpPr txBox="1">
            <a:spLocks noChangeArrowheads="1"/>
          </p:cNvSpPr>
          <p:nvPr/>
        </p:nvSpPr>
        <p:spPr bwMode="auto">
          <a:xfrm>
            <a:off x="900113" y="1022350"/>
            <a:ext cx="1428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SURGERY</a:t>
            </a:r>
            <a:endParaRPr lang="de-DE" sz="24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2005" name="TextBox 96"/>
          <p:cNvSpPr txBox="1">
            <a:spLocks noChangeArrowheads="1"/>
          </p:cNvSpPr>
          <p:nvPr/>
        </p:nvSpPr>
        <p:spPr bwMode="auto">
          <a:xfrm>
            <a:off x="3376613" y="1770063"/>
            <a:ext cx="1482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GENERAL</a:t>
            </a:r>
          </a:p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PRACTICE</a:t>
            </a:r>
            <a:endParaRPr lang="de-DE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2006" name="TextBox 97"/>
          <p:cNvSpPr txBox="1">
            <a:spLocks noChangeArrowheads="1"/>
          </p:cNvSpPr>
          <p:nvPr/>
        </p:nvSpPr>
        <p:spPr bwMode="auto">
          <a:xfrm>
            <a:off x="6475413" y="2422525"/>
            <a:ext cx="172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RADIOLOGY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42007" name="TextBox 98"/>
          <p:cNvSpPr txBox="1">
            <a:spLocks noChangeArrowheads="1"/>
          </p:cNvSpPr>
          <p:nvPr/>
        </p:nvSpPr>
        <p:spPr bwMode="auto">
          <a:xfrm>
            <a:off x="784225" y="5654675"/>
            <a:ext cx="25923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PALLIATIVE CARE </a:t>
            </a:r>
          </a:p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&amp; ONCOLOGY</a:t>
            </a:r>
            <a:endParaRPr lang="de-DE" sz="24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1050" y="971550"/>
            <a:ext cx="15795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PHYSICIAN</a:t>
            </a:r>
            <a:endParaRPr lang="de-DE" sz="2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2009" name="TextBox 100"/>
          <p:cNvSpPr txBox="1">
            <a:spLocks noChangeArrowheads="1"/>
          </p:cNvSpPr>
          <p:nvPr/>
        </p:nvSpPr>
        <p:spPr bwMode="auto">
          <a:xfrm>
            <a:off x="6084888" y="4710113"/>
            <a:ext cx="2097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LABORATORY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 flipH="1" flipV="1">
            <a:off x="6948488" y="4437063"/>
            <a:ext cx="149225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7524750" y="4437063"/>
            <a:ext cx="287338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8027988" y="5045075"/>
            <a:ext cx="576262" cy="385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7524750" y="5280025"/>
            <a:ext cx="503238" cy="590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7097713" y="5280025"/>
            <a:ext cx="282575" cy="1168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H="1">
            <a:off x="6443663" y="5280025"/>
            <a:ext cx="360362" cy="722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016" name="TextBox 129"/>
          <p:cNvSpPr txBox="1">
            <a:spLocks noChangeArrowheads="1"/>
          </p:cNvSpPr>
          <p:nvPr/>
        </p:nvSpPr>
        <p:spPr bwMode="auto">
          <a:xfrm>
            <a:off x="6227763" y="3983038"/>
            <a:ext cx="1439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PATHOLOGY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2017" name="TextBox 131"/>
          <p:cNvSpPr txBox="1">
            <a:spLocks noChangeArrowheads="1"/>
          </p:cNvSpPr>
          <p:nvPr/>
        </p:nvSpPr>
        <p:spPr bwMode="auto">
          <a:xfrm>
            <a:off x="7778750" y="4059238"/>
            <a:ext cx="1260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BIOCHEM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2018" name="TextBox 132"/>
          <p:cNvSpPr txBox="1">
            <a:spLocks noChangeArrowheads="1"/>
          </p:cNvSpPr>
          <p:nvPr/>
        </p:nvSpPr>
        <p:spPr bwMode="auto">
          <a:xfrm>
            <a:off x="5435600" y="6061075"/>
            <a:ext cx="1873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HAEMATOLOGY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2019" name="TextBox 134"/>
          <p:cNvSpPr txBox="1">
            <a:spLocks noChangeArrowheads="1"/>
          </p:cNvSpPr>
          <p:nvPr/>
        </p:nvSpPr>
        <p:spPr bwMode="auto">
          <a:xfrm>
            <a:off x="6545263" y="6448425"/>
            <a:ext cx="17922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IMMUNOLOGY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2020" name="TextBox 136"/>
          <p:cNvSpPr txBox="1">
            <a:spLocks noChangeArrowheads="1"/>
          </p:cNvSpPr>
          <p:nvPr/>
        </p:nvSpPr>
        <p:spPr bwMode="auto">
          <a:xfrm>
            <a:off x="7918450" y="5372100"/>
            <a:ext cx="1225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GENETICS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2021" name="TextBox 137"/>
          <p:cNvSpPr txBox="1">
            <a:spLocks noChangeArrowheads="1"/>
          </p:cNvSpPr>
          <p:nvPr/>
        </p:nvSpPr>
        <p:spPr bwMode="auto">
          <a:xfrm>
            <a:off x="7246938" y="5870575"/>
            <a:ext cx="1897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MICROBIOLOGY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cxnSp>
        <p:nvCxnSpPr>
          <p:cNvPr id="142" name="Straight Arrow Connector 141"/>
          <p:cNvCxnSpPr>
            <a:stCxn id="100" idx="0"/>
          </p:cNvCxnSpPr>
          <p:nvPr/>
        </p:nvCxnSpPr>
        <p:spPr>
          <a:xfrm flipH="1" flipV="1">
            <a:off x="6084888" y="476250"/>
            <a:ext cx="566737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7023100" y="387350"/>
            <a:ext cx="128588" cy="58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7524750" y="620713"/>
            <a:ext cx="25400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V="1">
            <a:off x="7651750" y="1022350"/>
            <a:ext cx="376238" cy="10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42033" idx="1"/>
          </p:cNvCxnSpPr>
          <p:nvPr/>
        </p:nvCxnSpPr>
        <p:spPr>
          <a:xfrm>
            <a:off x="7524750" y="1341438"/>
            <a:ext cx="296863" cy="150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7172325" y="1455738"/>
            <a:ext cx="668338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endCxn id="42035" idx="0"/>
          </p:cNvCxnSpPr>
          <p:nvPr/>
        </p:nvCxnSpPr>
        <p:spPr>
          <a:xfrm>
            <a:off x="6804025" y="1433513"/>
            <a:ext cx="26988" cy="187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H="1" flipV="1">
            <a:off x="5580063" y="722313"/>
            <a:ext cx="461962" cy="185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flipH="1">
            <a:off x="6084888" y="1417638"/>
            <a:ext cx="142875" cy="274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031" name="TextBox 170"/>
          <p:cNvSpPr txBox="1">
            <a:spLocks noChangeArrowheads="1"/>
          </p:cNvSpPr>
          <p:nvPr/>
        </p:nvSpPr>
        <p:spPr bwMode="auto">
          <a:xfrm>
            <a:off x="7670800" y="276225"/>
            <a:ext cx="1476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ENDOCRINE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2032" name="TextBox 171"/>
          <p:cNvSpPr txBox="1">
            <a:spLocks noChangeArrowheads="1"/>
          </p:cNvSpPr>
          <p:nvPr/>
        </p:nvSpPr>
        <p:spPr bwMode="auto">
          <a:xfrm>
            <a:off x="8027988" y="722313"/>
            <a:ext cx="1116012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RENAL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2033" name="TextBox 172"/>
          <p:cNvSpPr txBox="1">
            <a:spLocks noChangeArrowheads="1"/>
          </p:cNvSpPr>
          <p:nvPr/>
        </p:nvSpPr>
        <p:spPr bwMode="auto">
          <a:xfrm>
            <a:off x="7821613" y="1292225"/>
            <a:ext cx="128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CARDIAC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2034" name="TextBox 173"/>
          <p:cNvSpPr txBox="1">
            <a:spLocks noChangeArrowheads="1"/>
          </p:cNvSpPr>
          <p:nvPr/>
        </p:nvSpPr>
        <p:spPr bwMode="auto">
          <a:xfrm>
            <a:off x="6831013" y="1955800"/>
            <a:ext cx="2492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GASTROENTEROLOGY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2035" name="TextBox 175"/>
          <p:cNvSpPr txBox="1">
            <a:spLocks noChangeArrowheads="1"/>
          </p:cNvSpPr>
          <p:nvPr/>
        </p:nvSpPr>
        <p:spPr bwMode="auto">
          <a:xfrm>
            <a:off x="6288088" y="1620838"/>
            <a:ext cx="1085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ELDERLY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2036" name="TextBox 177"/>
          <p:cNvSpPr txBox="1">
            <a:spLocks noChangeArrowheads="1"/>
          </p:cNvSpPr>
          <p:nvPr/>
        </p:nvSpPr>
        <p:spPr bwMode="auto">
          <a:xfrm>
            <a:off x="6413500" y="0"/>
            <a:ext cx="205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RHEUMATOLOGY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2037" name="TextBox 182"/>
          <p:cNvSpPr txBox="1">
            <a:spLocks noChangeArrowheads="1"/>
          </p:cNvSpPr>
          <p:nvPr/>
        </p:nvSpPr>
        <p:spPr bwMode="auto">
          <a:xfrm>
            <a:off x="4967288" y="76200"/>
            <a:ext cx="1508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NEUROLOGY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2038" name="TextBox 195"/>
          <p:cNvSpPr txBox="1">
            <a:spLocks noChangeArrowheads="1"/>
          </p:cNvSpPr>
          <p:nvPr/>
        </p:nvSpPr>
        <p:spPr bwMode="auto">
          <a:xfrm>
            <a:off x="5435600" y="1697038"/>
            <a:ext cx="1008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DERM.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2039" name="TextBox 196"/>
          <p:cNvSpPr txBox="1">
            <a:spLocks noChangeArrowheads="1"/>
          </p:cNvSpPr>
          <p:nvPr/>
        </p:nvSpPr>
        <p:spPr bwMode="auto">
          <a:xfrm>
            <a:off x="4471988" y="433388"/>
            <a:ext cx="1495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INFECTIOUS</a:t>
            </a:r>
          </a:p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DISEASES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3141663"/>
            <a:ext cx="2520950" cy="719137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b="1" i="1" dirty="0" smtClean="0"/>
              <a:t>DOCTOR</a:t>
            </a:r>
            <a:endParaRPr lang="de-DE" sz="4800" b="1" i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716463" y="1341438"/>
            <a:ext cx="1144587" cy="1582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43030" idx="1"/>
          </p:cNvCxnSpPr>
          <p:nvPr/>
        </p:nvCxnSpPr>
        <p:spPr>
          <a:xfrm flipV="1">
            <a:off x="5097463" y="2652713"/>
            <a:ext cx="1377950" cy="649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3"/>
            <a:endCxn id="43022" idx="1"/>
          </p:cNvCxnSpPr>
          <p:nvPr/>
        </p:nvCxnSpPr>
        <p:spPr>
          <a:xfrm>
            <a:off x="5364163" y="3500438"/>
            <a:ext cx="1079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219700" y="3860800"/>
            <a:ext cx="1008063" cy="72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43023" idx="0"/>
          </p:cNvCxnSpPr>
          <p:nvPr/>
        </p:nvCxnSpPr>
        <p:spPr>
          <a:xfrm>
            <a:off x="4716463" y="3916363"/>
            <a:ext cx="503237" cy="1624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43024" idx="0"/>
          </p:cNvCxnSpPr>
          <p:nvPr/>
        </p:nvCxnSpPr>
        <p:spPr>
          <a:xfrm flipH="1">
            <a:off x="4103688" y="4017963"/>
            <a:ext cx="93662" cy="1027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2409825" y="3860800"/>
            <a:ext cx="1298575" cy="1679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1912938" y="3860800"/>
            <a:ext cx="1109662" cy="1131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1692275" y="3179763"/>
            <a:ext cx="1366838" cy="17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2357438" y="1592263"/>
            <a:ext cx="1277937" cy="1368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43029" idx="2"/>
          </p:cNvCxnSpPr>
          <p:nvPr/>
        </p:nvCxnSpPr>
        <p:spPr>
          <a:xfrm flipH="1" flipV="1">
            <a:off x="4117975" y="2601913"/>
            <a:ext cx="22225" cy="404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" idx="1"/>
          </p:cNvCxnSpPr>
          <p:nvPr/>
        </p:nvCxnSpPr>
        <p:spPr>
          <a:xfrm flipH="1">
            <a:off x="1144588" y="3500438"/>
            <a:ext cx="1698625" cy="517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22" name="TextBox 84"/>
          <p:cNvSpPr txBox="1">
            <a:spLocks noChangeArrowheads="1"/>
          </p:cNvSpPr>
          <p:nvPr/>
        </p:nvSpPr>
        <p:spPr bwMode="auto">
          <a:xfrm>
            <a:off x="6443663" y="3086100"/>
            <a:ext cx="21605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C00000"/>
                </a:solidFill>
                <a:latin typeface="Calibri" pitchFamily="34" charset="0"/>
              </a:rPr>
              <a:t>OBSTETRICS &amp; GYNAECOLOGY</a:t>
            </a:r>
            <a:endParaRPr lang="de-DE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3023" name="TextBox 85"/>
          <p:cNvSpPr txBox="1">
            <a:spLocks noChangeArrowheads="1"/>
          </p:cNvSpPr>
          <p:nvPr/>
        </p:nvSpPr>
        <p:spPr bwMode="auto">
          <a:xfrm>
            <a:off x="4356100" y="5540375"/>
            <a:ext cx="1728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F0"/>
                </a:solidFill>
                <a:latin typeface="Calibri" pitchFamily="34" charset="0"/>
              </a:rPr>
              <a:t>PSYCHIATRY</a:t>
            </a:r>
            <a:endParaRPr lang="de-DE" sz="2400" b="1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43024" name="TextBox 87"/>
          <p:cNvSpPr txBox="1">
            <a:spLocks noChangeArrowheads="1"/>
          </p:cNvSpPr>
          <p:nvPr/>
        </p:nvSpPr>
        <p:spPr bwMode="auto">
          <a:xfrm>
            <a:off x="3189288" y="5045075"/>
            <a:ext cx="18303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PAEDIATRICS</a:t>
            </a:r>
            <a:endParaRPr lang="de-DE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3025" name="TextBox 88"/>
          <p:cNvSpPr txBox="1">
            <a:spLocks noChangeArrowheads="1"/>
          </p:cNvSpPr>
          <p:nvPr/>
        </p:nvSpPr>
        <p:spPr bwMode="auto">
          <a:xfrm>
            <a:off x="55563" y="4992688"/>
            <a:ext cx="2219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ANAESTHETICS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43026" name="TextBox 90"/>
          <p:cNvSpPr txBox="1">
            <a:spLocks noChangeArrowheads="1"/>
          </p:cNvSpPr>
          <p:nvPr/>
        </p:nvSpPr>
        <p:spPr bwMode="auto">
          <a:xfrm>
            <a:off x="-6350" y="3789363"/>
            <a:ext cx="23002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PAIN MANAGEMENT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43027" name="TextBox 92"/>
          <p:cNvSpPr txBox="1">
            <a:spLocks noChangeArrowheads="1"/>
          </p:cNvSpPr>
          <p:nvPr/>
        </p:nvSpPr>
        <p:spPr bwMode="auto">
          <a:xfrm>
            <a:off x="0" y="2781300"/>
            <a:ext cx="19129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C000"/>
                </a:solidFill>
                <a:latin typeface="Calibri" pitchFamily="34" charset="0"/>
              </a:rPr>
              <a:t>ACADEMIA+</a:t>
            </a:r>
          </a:p>
          <a:p>
            <a:r>
              <a:rPr lang="en-GB" sz="2400" b="1">
                <a:solidFill>
                  <a:srgbClr val="FFC000"/>
                </a:solidFill>
                <a:latin typeface="Calibri" pitchFamily="34" charset="0"/>
              </a:rPr>
              <a:t>RESEARCH</a:t>
            </a:r>
            <a:endParaRPr lang="de-DE" sz="2400" b="1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43028" name="TextBox 94"/>
          <p:cNvSpPr txBox="1">
            <a:spLocks noChangeArrowheads="1"/>
          </p:cNvSpPr>
          <p:nvPr/>
        </p:nvSpPr>
        <p:spPr bwMode="auto">
          <a:xfrm>
            <a:off x="900113" y="1022350"/>
            <a:ext cx="1428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SURGERY</a:t>
            </a:r>
            <a:endParaRPr lang="de-DE" sz="24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3029" name="TextBox 96"/>
          <p:cNvSpPr txBox="1">
            <a:spLocks noChangeArrowheads="1"/>
          </p:cNvSpPr>
          <p:nvPr/>
        </p:nvSpPr>
        <p:spPr bwMode="auto">
          <a:xfrm>
            <a:off x="3376613" y="1770063"/>
            <a:ext cx="1482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GENERAL</a:t>
            </a:r>
          </a:p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PRACTICE</a:t>
            </a:r>
            <a:endParaRPr lang="de-DE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3030" name="TextBox 97"/>
          <p:cNvSpPr txBox="1">
            <a:spLocks noChangeArrowheads="1"/>
          </p:cNvSpPr>
          <p:nvPr/>
        </p:nvSpPr>
        <p:spPr bwMode="auto">
          <a:xfrm>
            <a:off x="6475413" y="2422525"/>
            <a:ext cx="172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RADIOLOGY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43031" name="TextBox 98"/>
          <p:cNvSpPr txBox="1">
            <a:spLocks noChangeArrowheads="1"/>
          </p:cNvSpPr>
          <p:nvPr/>
        </p:nvSpPr>
        <p:spPr bwMode="auto">
          <a:xfrm>
            <a:off x="784225" y="5654675"/>
            <a:ext cx="25923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PALLIATIVE CARE </a:t>
            </a:r>
          </a:p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&amp; ONCOLOGY</a:t>
            </a:r>
            <a:endParaRPr lang="de-DE" sz="24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1050" y="971550"/>
            <a:ext cx="15795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PHYSICIAN</a:t>
            </a:r>
            <a:endParaRPr lang="de-DE" sz="2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3033" name="TextBox 100"/>
          <p:cNvSpPr txBox="1">
            <a:spLocks noChangeArrowheads="1"/>
          </p:cNvSpPr>
          <p:nvPr/>
        </p:nvSpPr>
        <p:spPr bwMode="auto">
          <a:xfrm>
            <a:off x="6084888" y="4710113"/>
            <a:ext cx="2097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LABORATORY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 flipH="1" flipV="1">
            <a:off x="6948488" y="4437063"/>
            <a:ext cx="149225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7524750" y="4437063"/>
            <a:ext cx="287338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8027988" y="5045075"/>
            <a:ext cx="576262" cy="385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7524750" y="5280025"/>
            <a:ext cx="503238" cy="590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7097713" y="5280025"/>
            <a:ext cx="282575" cy="1168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H="1">
            <a:off x="6443663" y="5280025"/>
            <a:ext cx="360362" cy="722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40" name="TextBox 129"/>
          <p:cNvSpPr txBox="1">
            <a:spLocks noChangeArrowheads="1"/>
          </p:cNvSpPr>
          <p:nvPr/>
        </p:nvSpPr>
        <p:spPr bwMode="auto">
          <a:xfrm>
            <a:off x="6227763" y="3983038"/>
            <a:ext cx="1439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PATHOLOGY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3041" name="TextBox 131"/>
          <p:cNvSpPr txBox="1">
            <a:spLocks noChangeArrowheads="1"/>
          </p:cNvSpPr>
          <p:nvPr/>
        </p:nvSpPr>
        <p:spPr bwMode="auto">
          <a:xfrm>
            <a:off x="7778750" y="4059238"/>
            <a:ext cx="1260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BIOCHEM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3042" name="TextBox 132"/>
          <p:cNvSpPr txBox="1">
            <a:spLocks noChangeArrowheads="1"/>
          </p:cNvSpPr>
          <p:nvPr/>
        </p:nvSpPr>
        <p:spPr bwMode="auto">
          <a:xfrm>
            <a:off x="5435600" y="6061075"/>
            <a:ext cx="1873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HAEMATOLOGY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3043" name="TextBox 134"/>
          <p:cNvSpPr txBox="1">
            <a:spLocks noChangeArrowheads="1"/>
          </p:cNvSpPr>
          <p:nvPr/>
        </p:nvSpPr>
        <p:spPr bwMode="auto">
          <a:xfrm>
            <a:off x="6545263" y="6448425"/>
            <a:ext cx="17922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IMMUNOLOGY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3044" name="TextBox 136"/>
          <p:cNvSpPr txBox="1">
            <a:spLocks noChangeArrowheads="1"/>
          </p:cNvSpPr>
          <p:nvPr/>
        </p:nvSpPr>
        <p:spPr bwMode="auto">
          <a:xfrm>
            <a:off x="7918450" y="5372100"/>
            <a:ext cx="1225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GENETICS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3045" name="TextBox 137"/>
          <p:cNvSpPr txBox="1">
            <a:spLocks noChangeArrowheads="1"/>
          </p:cNvSpPr>
          <p:nvPr/>
        </p:nvSpPr>
        <p:spPr bwMode="auto">
          <a:xfrm>
            <a:off x="7246938" y="5870575"/>
            <a:ext cx="1897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MICROBIOLOGY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cxnSp>
        <p:nvCxnSpPr>
          <p:cNvPr id="142" name="Straight Arrow Connector 141"/>
          <p:cNvCxnSpPr>
            <a:stCxn id="100" idx="0"/>
          </p:cNvCxnSpPr>
          <p:nvPr/>
        </p:nvCxnSpPr>
        <p:spPr>
          <a:xfrm flipH="1" flipV="1">
            <a:off x="6084888" y="476250"/>
            <a:ext cx="566737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7023100" y="387350"/>
            <a:ext cx="128588" cy="58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7524750" y="620713"/>
            <a:ext cx="25400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V="1">
            <a:off x="7651750" y="1022350"/>
            <a:ext cx="376238" cy="10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43057" idx="1"/>
          </p:cNvCxnSpPr>
          <p:nvPr/>
        </p:nvCxnSpPr>
        <p:spPr>
          <a:xfrm>
            <a:off x="7524750" y="1341438"/>
            <a:ext cx="296863" cy="150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7172325" y="1455738"/>
            <a:ext cx="668338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endCxn id="43059" idx="0"/>
          </p:cNvCxnSpPr>
          <p:nvPr/>
        </p:nvCxnSpPr>
        <p:spPr>
          <a:xfrm>
            <a:off x="6804025" y="1433513"/>
            <a:ext cx="26988" cy="187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H="1" flipV="1">
            <a:off x="5580063" y="722313"/>
            <a:ext cx="461962" cy="185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flipH="1">
            <a:off x="6084888" y="1417638"/>
            <a:ext cx="142875" cy="274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55" name="TextBox 170"/>
          <p:cNvSpPr txBox="1">
            <a:spLocks noChangeArrowheads="1"/>
          </p:cNvSpPr>
          <p:nvPr/>
        </p:nvSpPr>
        <p:spPr bwMode="auto">
          <a:xfrm>
            <a:off x="7670800" y="276225"/>
            <a:ext cx="1476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ENDOCRINE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3056" name="TextBox 171"/>
          <p:cNvSpPr txBox="1">
            <a:spLocks noChangeArrowheads="1"/>
          </p:cNvSpPr>
          <p:nvPr/>
        </p:nvSpPr>
        <p:spPr bwMode="auto">
          <a:xfrm>
            <a:off x="8027988" y="722313"/>
            <a:ext cx="1116012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RENAL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3057" name="TextBox 172"/>
          <p:cNvSpPr txBox="1">
            <a:spLocks noChangeArrowheads="1"/>
          </p:cNvSpPr>
          <p:nvPr/>
        </p:nvSpPr>
        <p:spPr bwMode="auto">
          <a:xfrm>
            <a:off x="7821613" y="1292225"/>
            <a:ext cx="128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CARDIAC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3058" name="TextBox 173"/>
          <p:cNvSpPr txBox="1">
            <a:spLocks noChangeArrowheads="1"/>
          </p:cNvSpPr>
          <p:nvPr/>
        </p:nvSpPr>
        <p:spPr bwMode="auto">
          <a:xfrm>
            <a:off x="6831013" y="1955800"/>
            <a:ext cx="2492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GASTROENTEROLOGY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3059" name="TextBox 175"/>
          <p:cNvSpPr txBox="1">
            <a:spLocks noChangeArrowheads="1"/>
          </p:cNvSpPr>
          <p:nvPr/>
        </p:nvSpPr>
        <p:spPr bwMode="auto">
          <a:xfrm>
            <a:off x="6288088" y="1620838"/>
            <a:ext cx="1085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ELDERLY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3060" name="TextBox 177"/>
          <p:cNvSpPr txBox="1">
            <a:spLocks noChangeArrowheads="1"/>
          </p:cNvSpPr>
          <p:nvPr/>
        </p:nvSpPr>
        <p:spPr bwMode="auto">
          <a:xfrm>
            <a:off x="6413500" y="0"/>
            <a:ext cx="205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RHEUMATOLOGY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3061" name="TextBox 182"/>
          <p:cNvSpPr txBox="1">
            <a:spLocks noChangeArrowheads="1"/>
          </p:cNvSpPr>
          <p:nvPr/>
        </p:nvSpPr>
        <p:spPr bwMode="auto">
          <a:xfrm>
            <a:off x="4967288" y="76200"/>
            <a:ext cx="1508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NEUROLOGY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3062" name="TextBox 195"/>
          <p:cNvSpPr txBox="1">
            <a:spLocks noChangeArrowheads="1"/>
          </p:cNvSpPr>
          <p:nvPr/>
        </p:nvSpPr>
        <p:spPr bwMode="auto">
          <a:xfrm>
            <a:off x="5435600" y="1697038"/>
            <a:ext cx="1008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DERM.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3063" name="TextBox 196"/>
          <p:cNvSpPr txBox="1">
            <a:spLocks noChangeArrowheads="1"/>
          </p:cNvSpPr>
          <p:nvPr/>
        </p:nvSpPr>
        <p:spPr bwMode="auto">
          <a:xfrm>
            <a:off x="4471988" y="433388"/>
            <a:ext cx="1495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INFECTIOUS</a:t>
            </a:r>
          </a:p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DISEASES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cxnSp>
        <p:nvCxnSpPr>
          <p:cNvPr id="207" name="Straight Arrow Connector 206"/>
          <p:cNvCxnSpPr/>
          <p:nvPr/>
        </p:nvCxnSpPr>
        <p:spPr>
          <a:xfrm flipV="1">
            <a:off x="1614488" y="230188"/>
            <a:ext cx="287337" cy="5857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/>
          <p:cNvSpPr txBox="1"/>
          <p:nvPr/>
        </p:nvSpPr>
        <p:spPr>
          <a:xfrm>
            <a:off x="1600200" y="-34925"/>
            <a:ext cx="14557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VASCULAR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3141663"/>
            <a:ext cx="2520950" cy="719137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b="1" i="1" dirty="0" smtClean="0"/>
              <a:t>DOCTOR</a:t>
            </a:r>
            <a:endParaRPr lang="de-DE" sz="4800" b="1" i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716463" y="1341438"/>
            <a:ext cx="1144587" cy="158273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16388" idx="2"/>
          </p:cNvCxnSpPr>
          <p:nvPr/>
        </p:nvCxnSpPr>
        <p:spPr>
          <a:xfrm flipH="1" flipV="1">
            <a:off x="4117975" y="2601913"/>
            <a:ext cx="22225" cy="40481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8" name="TextBox 96"/>
          <p:cNvSpPr txBox="1">
            <a:spLocks noChangeArrowheads="1"/>
          </p:cNvSpPr>
          <p:nvPr/>
        </p:nvSpPr>
        <p:spPr bwMode="auto">
          <a:xfrm>
            <a:off x="3376613" y="1770063"/>
            <a:ext cx="1482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GENERAL</a:t>
            </a:r>
          </a:p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PRACTICE</a:t>
            </a:r>
            <a:endParaRPr lang="de-DE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1050" y="971550"/>
            <a:ext cx="15795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PHYSICIAN</a:t>
            </a:r>
            <a:endParaRPr lang="de-DE" sz="2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3141663"/>
            <a:ext cx="2520950" cy="719137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b="1" i="1" dirty="0" smtClean="0"/>
              <a:t>DOCTOR</a:t>
            </a:r>
            <a:endParaRPr lang="de-DE" sz="4800" b="1" i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716463" y="1341438"/>
            <a:ext cx="1144587" cy="1582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44054" idx="1"/>
          </p:cNvCxnSpPr>
          <p:nvPr/>
        </p:nvCxnSpPr>
        <p:spPr>
          <a:xfrm flipV="1">
            <a:off x="5097463" y="2652713"/>
            <a:ext cx="1377950" cy="649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3"/>
            <a:endCxn id="44046" idx="1"/>
          </p:cNvCxnSpPr>
          <p:nvPr/>
        </p:nvCxnSpPr>
        <p:spPr>
          <a:xfrm>
            <a:off x="5364163" y="3500438"/>
            <a:ext cx="1079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219700" y="3860800"/>
            <a:ext cx="1008063" cy="72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44047" idx="0"/>
          </p:cNvCxnSpPr>
          <p:nvPr/>
        </p:nvCxnSpPr>
        <p:spPr>
          <a:xfrm>
            <a:off x="4716463" y="3916363"/>
            <a:ext cx="503237" cy="1624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44048" idx="0"/>
          </p:cNvCxnSpPr>
          <p:nvPr/>
        </p:nvCxnSpPr>
        <p:spPr>
          <a:xfrm flipH="1">
            <a:off x="4103688" y="4017963"/>
            <a:ext cx="93662" cy="1027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2409825" y="3860800"/>
            <a:ext cx="1298575" cy="1679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1912938" y="3860800"/>
            <a:ext cx="1109662" cy="1131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1692275" y="3179763"/>
            <a:ext cx="1366838" cy="17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2357438" y="1592263"/>
            <a:ext cx="1277937" cy="1368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44053" idx="2"/>
          </p:cNvCxnSpPr>
          <p:nvPr/>
        </p:nvCxnSpPr>
        <p:spPr>
          <a:xfrm flipH="1" flipV="1">
            <a:off x="4117975" y="2601913"/>
            <a:ext cx="22225" cy="404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" idx="1"/>
          </p:cNvCxnSpPr>
          <p:nvPr/>
        </p:nvCxnSpPr>
        <p:spPr>
          <a:xfrm flipH="1">
            <a:off x="1144588" y="3500438"/>
            <a:ext cx="1698625" cy="517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46" name="TextBox 84"/>
          <p:cNvSpPr txBox="1">
            <a:spLocks noChangeArrowheads="1"/>
          </p:cNvSpPr>
          <p:nvPr/>
        </p:nvSpPr>
        <p:spPr bwMode="auto">
          <a:xfrm>
            <a:off x="6443663" y="3086100"/>
            <a:ext cx="21605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C00000"/>
                </a:solidFill>
                <a:latin typeface="Calibri" pitchFamily="34" charset="0"/>
              </a:rPr>
              <a:t>OBSTETRICS &amp; GYNAECOLOGY</a:t>
            </a:r>
            <a:endParaRPr lang="de-DE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4047" name="TextBox 85"/>
          <p:cNvSpPr txBox="1">
            <a:spLocks noChangeArrowheads="1"/>
          </p:cNvSpPr>
          <p:nvPr/>
        </p:nvSpPr>
        <p:spPr bwMode="auto">
          <a:xfrm>
            <a:off x="4356100" y="5540375"/>
            <a:ext cx="1728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F0"/>
                </a:solidFill>
                <a:latin typeface="Calibri" pitchFamily="34" charset="0"/>
              </a:rPr>
              <a:t>PSYCHIATRY</a:t>
            </a:r>
            <a:endParaRPr lang="de-DE" sz="2400" b="1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44048" name="TextBox 87"/>
          <p:cNvSpPr txBox="1">
            <a:spLocks noChangeArrowheads="1"/>
          </p:cNvSpPr>
          <p:nvPr/>
        </p:nvSpPr>
        <p:spPr bwMode="auto">
          <a:xfrm>
            <a:off x="3189288" y="5045075"/>
            <a:ext cx="18303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PAEDIATRICS</a:t>
            </a:r>
            <a:endParaRPr lang="de-DE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4049" name="TextBox 88"/>
          <p:cNvSpPr txBox="1">
            <a:spLocks noChangeArrowheads="1"/>
          </p:cNvSpPr>
          <p:nvPr/>
        </p:nvSpPr>
        <p:spPr bwMode="auto">
          <a:xfrm>
            <a:off x="55563" y="4992688"/>
            <a:ext cx="2219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ANAESTHETICS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44050" name="TextBox 90"/>
          <p:cNvSpPr txBox="1">
            <a:spLocks noChangeArrowheads="1"/>
          </p:cNvSpPr>
          <p:nvPr/>
        </p:nvSpPr>
        <p:spPr bwMode="auto">
          <a:xfrm>
            <a:off x="-6350" y="3789363"/>
            <a:ext cx="23002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PAIN MANAGEMENT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44051" name="TextBox 92"/>
          <p:cNvSpPr txBox="1">
            <a:spLocks noChangeArrowheads="1"/>
          </p:cNvSpPr>
          <p:nvPr/>
        </p:nvSpPr>
        <p:spPr bwMode="auto">
          <a:xfrm>
            <a:off x="0" y="2781300"/>
            <a:ext cx="19129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C000"/>
                </a:solidFill>
                <a:latin typeface="Calibri" pitchFamily="34" charset="0"/>
              </a:rPr>
              <a:t>ACADEMIA+</a:t>
            </a:r>
          </a:p>
          <a:p>
            <a:r>
              <a:rPr lang="en-GB" sz="2400" b="1">
                <a:solidFill>
                  <a:srgbClr val="FFC000"/>
                </a:solidFill>
                <a:latin typeface="Calibri" pitchFamily="34" charset="0"/>
              </a:rPr>
              <a:t>RESEARCH</a:t>
            </a:r>
            <a:endParaRPr lang="de-DE" sz="2400" b="1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44052" name="TextBox 94"/>
          <p:cNvSpPr txBox="1">
            <a:spLocks noChangeArrowheads="1"/>
          </p:cNvSpPr>
          <p:nvPr/>
        </p:nvSpPr>
        <p:spPr bwMode="auto">
          <a:xfrm>
            <a:off x="900113" y="1022350"/>
            <a:ext cx="1428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SURGERY</a:t>
            </a:r>
            <a:endParaRPr lang="de-DE" sz="24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4053" name="TextBox 96"/>
          <p:cNvSpPr txBox="1">
            <a:spLocks noChangeArrowheads="1"/>
          </p:cNvSpPr>
          <p:nvPr/>
        </p:nvSpPr>
        <p:spPr bwMode="auto">
          <a:xfrm>
            <a:off x="3376613" y="1770063"/>
            <a:ext cx="1482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GENERAL</a:t>
            </a:r>
          </a:p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PRACTICE</a:t>
            </a:r>
            <a:endParaRPr lang="de-DE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4054" name="TextBox 97"/>
          <p:cNvSpPr txBox="1">
            <a:spLocks noChangeArrowheads="1"/>
          </p:cNvSpPr>
          <p:nvPr/>
        </p:nvSpPr>
        <p:spPr bwMode="auto">
          <a:xfrm>
            <a:off x="6475413" y="2422525"/>
            <a:ext cx="172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RADIOLOGY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44055" name="TextBox 98"/>
          <p:cNvSpPr txBox="1">
            <a:spLocks noChangeArrowheads="1"/>
          </p:cNvSpPr>
          <p:nvPr/>
        </p:nvSpPr>
        <p:spPr bwMode="auto">
          <a:xfrm>
            <a:off x="784225" y="5654675"/>
            <a:ext cx="25923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PALLIATIVE CARE </a:t>
            </a:r>
          </a:p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&amp; ONCOLOGY</a:t>
            </a:r>
            <a:endParaRPr lang="de-DE" sz="24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1050" y="971550"/>
            <a:ext cx="15795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PHYSICIAN</a:t>
            </a:r>
            <a:endParaRPr lang="de-DE" sz="2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4057" name="TextBox 100"/>
          <p:cNvSpPr txBox="1">
            <a:spLocks noChangeArrowheads="1"/>
          </p:cNvSpPr>
          <p:nvPr/>
        </p:nvSpPr>
        <p:spPr bwMode="auto">
          <a:xfrm>
            <a:off x="6084888" y="4710113"/>
            <a:ext cx="2097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LABORATORY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 flipH="1" flipV="1">
            <a:off x="6948488" y="4437063"/>
            <a:ext cx="149225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7524750" y="4437063"/>
            <a:ext cx="287338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8027988" y="5045075"/>
            <a:ext cx="576262" cy="385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7524750" y="5280025"/>
            <a:ext cx="503238" cy="590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7097713" y="5280025"/>
            <a:ext cx="282575" cy="1168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H="1">
            <a:off x="6443663" y="5280025"/>
            <a:ext cx="360362" cy="722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64" name="TextBox 129"/>
          <p:cNvSpPr txBox="1">
            <a:spLocks noChangeArrowheads="1"/>
          </p:cNvSpPr>
          <p:nvPr/>
        </p:nvSpPr>
        <p:spPr bwMode="auto">
          <a:xfrm>
            <a:off x="6227763" y="3983038"/>
            <a:ext cx="1439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PATHOLOGY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4065" name="TextBox 131"/>
          <p:cNvSpPr txBox="1">
            <a:spLocks noChangeArrowheads="1"/>
          </p:cNvSpPr>
          <p:nvPr/>
        </p:nvSpPr>
        <p:spPr bwMode="auto">
          <a:xfrm>
            <a:off x="7778750" y="4059238"/>
            <a:ext cx="1260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BIOCHEM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4066" name="TextBox 132"/>
          <p:cNvSpPr txBox="1">
            <a:spLocks noChangeArrowheads="1"/>
          </p:cNvSpPr>
          <p:nvPr/>
        </p:nvSpPr>
        <p:spPr bwMode="auto">
          <a:xfrm>
            <a:off x="5435600" y="6061075"/>
            <a:ext cx="1873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HAEMATOLOGY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4067" name="TextBox 134"/>
          <p:cNvSpPr txBox="1">
            <a:spLocks noChangeArrowheads="1"/>
          </p:cNvSpPr>
          <p:nvPr/>
        </p:nvSpPr>
        <p:spPr bwMode="auto">
          <a:xfrm>
            <a:off x="6545263" y="6448425"/>
            <a:ext cx="17922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IMMUNOLOGY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4068" name="TextBox 136"/>
          <p:cNvSpPr txBox="1">
            <a:spLocks noChangeArrowheads="1"/>
          </p:cNvSpPr>
          <p:nvPr/>
        </p:nvSpPr>
        <p:spPr bwMode="auto">
          <a:xfrm>
            <a:off x="7918450" y="5372100"/>
            <a:ext cx="1225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GENETICS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4069" name="TextBox 137"/>
          <p:cNvSpPr txBox="1">
            <a:spLocks noChangeArrowheads="1"/>
          </p:cNvSpPr>
          <p:nvPr/>
        </p:nvSpPr>
        <p:spPr bwMode="auto">
          <a:xfrm>
            <a:off x="7246938" y="5870575"/>
            <a:ext cx="1897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MICROBIOLOGY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cxnSp>
        <p:nvCxnSpPr>
          <p:cNvPr id="142" name="Straight Arrow Connector 141"/>
          <p:cNvCxnSpPr>
            <a:stCxn id="100" idx="0"/>
          </p:cNvCxnSpPr>
          <p:nvPr/>
        </p:nvCxnSpPr>
        <p:spPr>
          <a:xfrm flipH="1" flipV="1">
            <a:off x="6084888" y="476250"/>
            <a:ext cx="566737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7023100" y="387350"/>
            <a:ext cx="128588" cy="58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7524750" y="620713"/>
            <a:ext cx="25400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V="1">
            <a:off x="7651750" y="1022350"/>
            <a:ext cx="376238" cy="10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44081" idx="1"/>
          </p:cNvCxnSpPr>
          <p:nvPr/>
        </p:nvCxnSpPr>
        <p:spPr>
          <a:xfrm>
            <a:off x="7524750" y="1341438"/>
            <a:ext cx="296863" cy="150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7172325" y="1455738"/>
            <a:ext cx="668338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endCxn id="44083" idx="0"/>
          </p:cNvCxnSpPr>
          <p:nvPr/>
        </p:nvCxnSpPr>
        <p:spPr>
          <a:xfrm>
            <a:off x="6804025" y="1433513"/>
            <a:ext cx="26988" cy="187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H="1" flipV="1">
            <a:off x="5580063" y="722313"/>
            <a:ext cx="461962" cy="185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flipH="1">
            <a:off x="6084888" y="1417638"/>
            <a:ext cx="142875" cy="274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79" name="TextBox 170"/>
          <p:cNvSpPr txBox="1">
            <a:spLocks noChangeArrowheads="1"/>
          </p:cNvSpPr>
          <p:nvPr/>
        </p:nvSpPr>
        <p:spPr bwMode="auto">
          <a:xfrm>
            <a:off x="7670800" y="276225"/>
            <a:ext cx="1476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ENDOCRINE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4080" name="TextBox 171"/>
          <p:cNvSpPr txBox="1">
            <a:spLocks noChangeArrowheads="1"/>
          </p:cNvSpPr>
          <p:nvPr/>
        </p:nvSpPr>
        <p:spPr bwMode="auto">
          <a:xfrm>
            <a:off x="8027988" y="722313"/>
            <a:ext cx="1116012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RENAL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4081" name="TextBox 172"/>
          <p:cNvSpPr txBox="1">
            <a:spLocks noChangeArrowheads="1"/>
          </p:cNvSpPr>
          <p:nvPr/>
        </p:nvSpPr>
        <p:spPr bwMode="auto">
          <a:xfrm>
            <a:off x="7821613" y="1292225"/>
            <a:ext cx="128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CARDIAC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4082" name="TextBox 173"/>
          <p:cNvSpPr txBox="1">
            <a:spLocks noChangeArrowheads="1"/>
          </p:cNvSpPr>
          <p:nvPr/>
        </p:nvSpPr>
        <p:spPr bwMode="auto">
          <a:xfrm>
            <a:off x="6831013" y="1955800"/>
            <a:ext cx="2492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GASTROENTEROLOGY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4083" name="TextBox 175"/>
          <p:cNvSpPr txBox="1">
            <a:spLocks noChangeArrowheads="1"/>
          </p:cNvSpPr>
          <p:nvPr/>
        </p:nvSpPr>
        <p:spPr bwMode="auto">
          <a:xfrm>
            <a:off x="6288088" y="1620838"/>
            <a:ext cx="1085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ELDERLY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4084" name="TextBox 177"/>
          <p:cNvSpPr txBox="1">
            <a:spLocks noChangeArrowheads="1"/>
          </p:cNvSpPr>
          <p:nvPr/>
        </p:nvSpPr>
        <p:spPr bwMode="auto">
          <a:xfrm>
            <a:off x="6413500" y="0"/>
            <a:ext cx="205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RHEUMATOLOGY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4085" name="TextBox 182"/>
          <p:cNvSpPr txBox="1">
            <a:spLocks noChangeArrowheads="1"/>
          </p:cNvSpPr>
          <p:nvPr/>
        </p:nvSpPr>
        <p:spPr bwMode="auto">
          <a:xfrm>
            <a:off x="4967288" y="76200"/>
            <a:ext cx="1508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NEUROLOGY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4086" name="TextBox 195"/>
          <p:cNvSpPr txBox="1">
            <a:spLocks noChangeArrowheads="1"/>
          </p:cNvSpPr>
          <p:nvPr/>
        </p:nvSpPr>
        <p:spPr bwMode="auto">
          <a:xfrm>
            <a:off x="5435600" y="1697038"/>
            <a:ext cx="1008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DERM.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4087" name="TextBox 196"/>
          <p:cNvSpPr txBox="1">
            <a:spLocks noChangeArrowheads="1"/>
          </p:cNvSpPr>
          <p:nvPr/>
        </p:nvSpPr>
        <p:spPr bwMode="auto">
          <a:xfrm>
            <a:off x="4471988" y="433388"/>
            <a:ext cx="1495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INFECTIOUS</a:t>
            </a:r>
          </a:p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DISEASES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cxnSp>
        <p:nvCxnSpPr>
          <p:cNvPr id="207" name="Straight Arrow Connector 206"/>
          <p:cNvCxnSpPr/>
          <p:nvPr/>
        </p:nvCxnSpPr>
        <p:spPr>
          <a:xfrm flipV="1">
            <a:off x="1614488" y="230188"/>
            <a:ext cx="287337" cy="5857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/>
          <p:nvPr/>
        </p:nvCxnSpPr>
        <p:spPr>
          <a:xfrm flipV="1">
            <a:off x="1939925" y="476250"/>
            <a:ext cx="363538" cy="339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/>
          <p:cNvSpPr txBox="1"/>
          <p:nvPr/>
        </p:nvSpPr>
        <p:spPr>
          <a:xfrm>
            <a:off x="1600200" y="-34925"/>
            <a:ext cx="14557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VASCULAR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58" name="TextBox 257"/>
          <p:cNvSpPr txBox="1"/>
          <p:nvPr/>
        </p:nvSpPr>
        <p:spPr>
          <a:xfrm>
            <a:off x="2163763" y="200025"/>
            <a:ext cx="19272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MAXILLO-FACIAL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3141663"/>
            <a:ext cx="2520950" cy="719137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b="1" i="1" dirty="0" smtClean="0"/>
              <a:t>DOCTOR</a:t>
            </a:r>
            <a:endParaRPr lang="de-DE" sz="4800" b="1" i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716463" y="1341438"/>
            <a:ext cx="1144587" cy="1582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45078" idx="1"/>
          </p:cNvCxnSpPr>
          <p:nvPr/>
        </p:nvCxnSpPr>
        <p:spPr>
          <a:xfrm flipV="1">
            <a:off x="5097463" y="2652713"/>
            <a:ext cx="1377950" cy="649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3"/>
            <a:endCxn id="45070" idx="1"/>
          </p:cNvCxnSpPr>
          <p:nvPr/>
        </p:nvCxnSpPr>
        <p:spPr>
          <a:xfrm>
            <a:off x="5364163" y="3500438"/>
            <a:ext cx="1079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219700" y="3860800"/>
            <a:ext cx="1008063" cy="72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45071" idx="0"/>
          </p:cNvCxnSpPr>
          <p:nvPr/>
        </p:nvCxnSpPr>
        <p:spPr>
          <a:xfrm>
            <a:off x="4716463" y="3916363"/>
            <a:ext cx="503237" cy="1624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45072" idx="0"/>
          </p:cNvCxnSpPr>
          <p:nvPr/>
        </p:nvCxnSpPr>
        <p:spPr>
          <a:xfrm flipH="1">
            <a:off x="4103688" y="4017963"/>
            <a:ext cx="93662" cy="1027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2409825" y="3860800"/>
            <a:ext cx="1298575" cy="1679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1912938" y="3860800"/>
            <a:ext cx="1109662" cy="1131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1692275" y="3179763"/>
            <a:ext cx="1366838" cy="17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2357438" y="1592263"/>
            <a:ext cx="1277937" cy="1368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45077" idx="2"/>
          </p:cNvCxnSpPr>
          <p:nvPr/>
        </p:nvCxnSpPr>
        <p:spPr>
          <a:xfrm flipH="1" flipV="1">
            <a:off x="4117975" y="2601913"/>
            <a:ext cx="22225" cy="404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" idx="1"/>
          </p:cNvCxnSpPr>
          <p:nvPr/>
        </p:nvCxnSpPr>
        <p:spPr>
          <a:xfrm flipH="1">
            <a:off x="1144588" y="3500438"/>
            <a:ext cx="1698625" cy="517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70" name="TextBox 84"/>
          <p:cNvSpPr txBox="1">
            <a:spLocks noChangeArrowheads="1"/>
          </p:cNvSpPr>
          <p:nvPr/>
        </p:nvSpPr>
        <p:spPr bwMode="auto">
          <a:xfrm>
            <a:off x="6443663" y="3086100"/>
            <a:ext cx="21605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C00000"/>
                </a:solidFill>
                <a:latin typeface="Calibri" pitchFamily="34" charset="0"/>
              </a:rPr>
              <a:t>OBSTETRICS &amp; GYNAECOLOGY</a:t>
            </a:r>
            <a:endParaRPr lang="de-DE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5071" name="TextBox 85"/>
          <p:cNvSpPr txBox="1">
            <a:spLocks noChangeArrowheads="1"/>
          </p:cNvSpPr>
          <p:nvPr/>
        </p:nvSpPr>
        <p:spPr bwMode="auto">
          <a:xfrm>
            <a:off x="4356100" y="5540375"/>
            <a:ext cx="1728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F0"/>
                </a:solidFill>
                <a:latin typeface="Calibri" pitchFamily="34" charset="0"/>
              </a:rPr>
              <a:t>PSYCHIATRY</a:t>
            </a:r>
            <a:endParaRPr lang="de-DE" sz="2400" b="1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45072" name="TextBox 87"/>
          <p:cNvSpPr txBox="1">
            <a:spLocks noChangeArrowheads="1"/>
          </p:cNvSpPr>
          <p:nvPr/>
        </p:nvSpPr>
        <p:spPr bwMode="auto">
          <a:xfrm>
            <a:off x="3189288" y="5045075"/>
            <a:ext cx="18303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PAEDIATRICS</a:t>
            </a:r>
            <a:endParaRPr lang="de-DE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5073" name="TextBox 88"/>
          <p:cNvSpPr txBox="1">
            <a:spLocks noChangeArrowheads="1"/>
          </p:cNvSpPr>
          <p:nvPr/>
        </p:nvSpPr>
        <p:spPr bwMode="auto">
          <a:xfrm>
            <a:off x="55563" y="4992688"/>
            <a:ext cx="2219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ANAESTHETICS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45074" name="TextBox 90"/>
          <p:cNvSpPr txBox="1">
            <a:spLocks noChangeArrowheads="1"/>
          </p:cNvSpPr>
          <p:nvPr/>
        </p:nvSpPr>
        <p:spPr bwMode="auto">
          <a:xfrm>
            <a:off x="-6350" y="3789363"/>
            <a:ext cx="23002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PAIN MANAGEMENT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45075" name="TextBox 92"/>
          <p:cNvSpPr txBox="1">
            <a:spLocks noChangeArrowheads="1"/>
          </p:cNvSpPr>
          <p:nvPr/>
        </p:nvSpPr>
        <p:spPr bwMode="auto">
          <a:xfrm>
            <a:off x="0" y="2781300"/>
            <a:ext cx="19129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C000"/>
                </a:solidFill>
                <a:latin typeface="Calibri" pitchFamily="34" charset="0"/>
              </a:rPr>
              <a:t>ACADEMIA+</a:t>
            </a:r>
          </a:p>
          <a:p>
            <a:r>
              <a:rPr lang="en-GB" sz="2400" b="1">
                <a:solidFill>
                  <a:srgbClr val="FFC000"/>
                </a:solidFill>
                <a:latin typeface="Calibri" pitchFamily="34" charset="0"/>
              </a:rPr>
              <a:t>RESEARCH</a:t>
            </a:r>
            <a:endParaRPr lang="de-DE" sz="2400" b="1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45076" name="TextBox 94"/>
          <p:cNvSpPr txBox="1">
            <a:spLocks noChangeArrowheads="1"/>
          </p:cNvSpPr>
          <p:nvPr/>
        </p:nvSpPr>
        <p:spPr bwMode="auto">
          <a:xfrm>
            <a:off x="900113" y="1022350"/>
            <a:ext cx="1428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SURGERY</a:t>
            </a:r>
            <a:endParaRPr lang="de-DE" sz="24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5077" name="TextBox 96"/>
          <p:cNvSpPr txBox="1">
            <a:spLocks noChangeArrowheads="1"/>
          </p:cNvSpPr>
          <p:nvPr/>
        </p:nvSpPr>
        <p:spPr bwMode="auto">
          <a:xfrm>
            <a:off x="3376613" y="1770063"/>
            <a:ext cx="1482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GENERAL</a:t>
            </a:r>
          </a:p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PRACTICE</a:t>
            </a:r>
            <a:endParaRPr lang="de-DE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5078" name="TextBox 97"/>
          <p:cNvSpPr txBox="1">
            <a:spLocks noChangeArrowheads="1"/>
          </p:cNvSpPr>
          <p:nvPr/>
        </p:nvSpPr>
        <p:spPr bwMode="auto">
          <a:xfrm>
            <a:off x="6475413" y="2422525"/>
            <a:ext cx="172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RADIOLOGY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45079" name="TextBox 98"/>
          <p:cNvSpPr txBox="1">
            <a:spLocks noChangeArrowheads="1"/>
          </p:cNvSpPr>
          <p:nvPr/>
        </p:nvSpPr>
        <p:spPr bwMode="auto">
          <a:xfrm>
            <a:off x="784225" y="5654675"/>
            <a:ext cx="25923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PALLIATIVE CARE </a:t>
            </a:r>
          </a:p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&amp; ONCOLOGY</a:t>
            </a:r>
            <a:endParaRPr lang="de-DE" sz="24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1050" y="971550"/>
            <a:ext cx="15795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PHYSICIAN</a:t>
            </a:r>
            <a:endParaRPr lang="de-DE" sz="2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5081" name="TextBox 100"/>
          <p:cNvSpPr txBox="1">
            <a:spLocks noChangeArrowheads="1"/>
          </p:cNvSpPr>
          <p:nvPr/>
        </p:nvSpPr>
        <p:spPr bwMode="auto">
          <a:xfrm>
            <a:off x="6084888" y="4710113"/>
            <a:ext cx="2097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LABORATORY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 flipH="1" flipV="1">
            <a:off x="6948488" y="4437063"/>
            <a:ext cx="149225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7524750" y="4437063"/>
            <a:ext cx="287338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8027988" y="5045075"/>
            <a:ext cx="576262" cy="385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7524750" y="5280025"/>
            <a:ext cx="503238" cy="590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7097713" y="5280025"/>
            <a:ext cx="282575" cy="1168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H="1">
            <a:off x="6443663" y="5280025"/>
            <a:ext cx="360362" cy="722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88" name="TextBox 129"/>
          <p:cNvSpPr txBox="1">
            <a:spLocks noChangeArrowheads="1"/>
          </p:cNvSpPr>
          <p:nvPr/>
        </p:nvSpPr>
        <p:spPr bwMode="auto">
          <a:xfrm>
            <a:off x="6227763" y="3983038"/>
            <a:ext cx="1439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PATHOLOGY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5089" name="TextBox 131"/>
          <p:cNvSpPr txBox="1">
            <a:spLocks noChangeArrowheads="1"/>
          </p:cNvSpPr>
          <p:nvPr/>
        </p:nvSpPr>
        <p:spPr bwMode="auto">
          <a:xfrm>
            <a:off x="7778750" y="4059238"/>
            <a:ext cx="1260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BIOCHEM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5090" name="TextBox 132"/>
          <p:cNvSpPr txBox="1">
            <a:spLocks noChangeArrowheads="1"/>
          </p:cNvSpPr>
          <p:nvPr/>
        </p:nvSpPr>
        <p:spPr bwMode="auto">
          <a:xfrm>
            <a:off x="5435600" y="6061075"/>
            <a:ext cx="1873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HAEMATOLOGY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5091" name="TextBox 134"/>
          <p:cNvSpPr txBox="1">
            <a:spLocks noChangeArrowheads="1"/>
          </p:cNvSpPr>
          <p:nvPr/>
        </p:nvSpPr>
        <p:spPr bwMode="auto">
          <a:xfrm>
            <a:off x="6545263" y="6448425"/>
            <a:ext cx="17922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IMMUNOLOGY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5092" name="TextBox 136"/>
          <p:cNvSpPr txBox="1">
            <a:spLocks noChangeArrowheads="1"/>
          </p:cNvSpPr>
          <p:nvPr/>
        </p:nvSpPr>
        <p:spPr bwMode="auto">
          <a:xfrm>
            <a:off x="7918450" y="5372100"/>
            <a:ext cx="1225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GENETICS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5093" name="TextBox 137"/>
          <p:cNvSpPr txBox="1">
            <a:spLocks noChangeArrowheads="1"/>
          </p:cNvSpPr>
          <p:nvPr/>
        </p:nvSpPr>
        <p:spPr bwMode="auto">
          <a:xfrm>
            <a:off x="7246938" y="5870575"/>
            <a:ext cx="1897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MICROBIOLOGY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cxnSp>
        <p:nvCxnSpPr>
          <p:cNvPr id="142" name="Straight Arrow Connector 141"/>
          <p:cNvCxnSpPr>
            <a:stCxn id="100" idx="0"/>
          </p:cNvCxnSpPr>
          <p:nvPr/>
        </p:nvCxnSpPr>
        <p:spPr>
          <a:xfrm flipH="1" flipV="1">
            <a:off x="6084888" y="476250"/>
            <a:ext cx="566737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7023100" y="387350"/>
            <a:ext cx="128588" cy="58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7524750" y="620713"/>
            <a:ext cx="25400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V="1">
            <a:off x="7651750" y="1022350"/>
            <a:ext cx="376238" cy="10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45105" idx="1"/>
          </p:cNvCxnSpPr>
          <p:nvPr/>
        </p:nvCxnSpPr>
        <p:spPr>
          <a:xfrm>
            <a:off x="7524750" y="1341438"/>
            <a:ext cx="296863" cy="150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7172325" y="1455738"/>
            <a:ext cx="668338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endCxn id="45107" idx="0"/>
          </p:cNvCxnSpPr>
          <p:nvPr/>
        </p:nvCxnSpPr>
        <p:spPr>
          <a:xfrm>
            <a:off x="6804025" y="1433513"/>
            <a:ext cx="26988" cy="187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H="1" flipV="1">
            <a:off x="5580063" y="722313"/>
            <a:ext cx="461962" cy="185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flipH="1">
            <a:off x="6084888" y="1417638"/>
            <a:ext cx="142875" cy="274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103" name="TextBox 170"/>
          <p:cNvSpPr txBox="1">
            <a:spLocks noChangeArrowheads="1"/>
          </p:cNvSpPr>
          <p:nvPr/>
        </p:nvSpPr>
        <p:spPr bwMode="auto">
          <a:xfrm>
            <a:off x="7670800" y="276225"/>
            <a:ext cx="1476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ENDOCRINE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5104" name="TextBox 171"/>
          <p:cNvSpPr txBox="1">
            <a:spLocks noChangeArrowheads="1"/>
          </p:cNvSpPr>
          <p:nvPr/>
        </p:nvSpPr>
        <p:spPr bwMode="auto">
          <a:xfrm>
            <a:off x="8027988" y="722313"/>
            <a:ext cx="1116012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RENAL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5105" name="TextBox 172"/>
          <p:cNvSpPr txBox="1">
            <a:spLocks noChangeArrowheads="1"/>
          </p:cNvSpPr>
          <p:nvPr/>
        </p:nvSpPr>
        <p:spPr bwMode="auto">
          <a:xfrm>
            <a:off x="7821613" y="1292225"/>
            <a:ext cx="128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CARDIAC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5106" name="TextBox 173"/>
          <p:cNvSpPr txBox="1">
            <a:spLocks noChangeArrowheads="1"/>
          </p:cNvSpPr>
          <p:nvPr/>
        </p:nvSpPr>
        <p:spPr bwMode="auto">
          <a:xfrm>
            <a:off x="6831013" y="1955800"/>
            <a:ext cx="2492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GASTROENTEROLOGY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5107" name="TextBox 175"/>
          <p:cNvSpPr txBox="1">
            <a:spLocks noChangeArrowheads="1"/>
          </p:cNvSpPr>
          <p:nvPr/>
        </p:nvSpPr>
        <p:spPr bwMode="auto">
          <a:xfrm>
            <a:off x="6288088" y="1620838"/>
            <a:ext cx="1085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ELDERLY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5108" name="TextBox 177"/>
          <p:cNvSpPr txBox="1">
            <a:spLocks noChangeArrowheads="1"/>
          </p:cNvSpPr>
          <p:nvPr/>
        </p:nvSpPr>
        <p:spPr bwMode="auto">
          <a:xfrm>
            <a:off x="6413500" y="0"/>
            <a:ext cx="205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RHEUMATOLOGY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5109" name="TextBox 182"/>
          <p:cNvSpPr txBox="1">
            <a:spLocks noChangeArrowheads="1"/>
          </p:cNvSpPr>
          <p:nvPr/>
        </p:nvSpPr>
        <p:spPr bwMode="auto">
          <a:xfrm>
            <a:off x="4967288" y="76200"/>
            <a:ext cx="1508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NEUROLOGY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5110" name="TextBox 195"/>
          <p:cNvSpPr txBox="1">
            <a:spLocks noChangeArrowheads="1"/>
          </p:cNvSpPr>
          <p:nvPr/>
        </p:nvSpPr>
        <p:spPr bwMode="auto">
          <a:xfrm>
            <a:off x="5435600" y="1697038"/>
            <a:ext cx="1008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DERM.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5111" name="TextBox 196"/>
          <p:cNvSpPr txBox="1">
            <a:spLocks noChangeArrowheads="1"/>
          </p:cNvSpPr>
          <p:nvPr/>
        </p:nvSpPr>
        <p:spPr bwMode="auto">
          <a:xfrm>
            <a:off x="4471988" y="433388"/>
            <a:ext cx="1495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INFECTIOUS</a:t>
            </a:r>
          </a:p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DISEASES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cxnSp>
        <p:nvCxnSpPr>
          <p:cNvPr id="207" name="Straight Arrow Connector 206"/>
          <p:cNvCxnSpPr/>
          <p:nvPr/>
        </p:nvCxnSpPr>
        <p:spPr>
          <a:xfrm flipV="1">
            <a:off x="1614488" y="230188"/>
            <a:ext cx="287337" cy="5857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/>
          <p:nvPr/>
        </p:nvCxnSpPr>
        <p:spPr>
          <a:xfrm flipV="1">
            <a:off x="1939925" y="476250"/>
            <a:ext cx="363538" cy="339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/>
          <p:cNvCxnSpPr/>
          <p:nvPr/>
        </p:nvCxnSpPr>
        <p:spPr>
          <a:xfrm flipV="1">
            <a:off x="2092325" y="815975"/>
            <a:ext cx="236538" cy="265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/>
          <p:cNvSpPr txBox="1"/>
          <p:nvPr/>
        </p:nvSpPr>
        <p:spPr>
          <a:xfrm>
            <a:off x="1600200" y="-34925"/>
            <a:ext cx="14557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VASCULAR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58" name="TextBox 257"/>
          <p:cNvSpPr txBox="1"/>
          <p:nvPr/>
        </p:nvSpPr>
        <p:spPr>
          <a:xfrm>
            <a:off x="2163763" y="200025"/>
            <a:ext cx="19272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MAXILLO-FACIAL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59" name="TextBox 258"/>
          <p:cNvSpPr txBox="1"/>
          <p:nvPr/>
        </p:nvSpPr>
        <p:spPr>
          <a:xfrm>
            <a:off x="2374900" y="569913"/>
            <a:ext cx="1709738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ORTHOPAEDIC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3141663"/>
            <a:ext cx="2520950" cy="719137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b="1" i="1" dirty="0" smtClean="0"/>
              <a:t>DOCTOR</a:t>
            </a:r>
            <a:endParaRPr lang="de-DE" sz="4800" b="1" i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716463" y="1341438"/>
            <a:ext cx="1144587" cy="1582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46102" idx="1"/>
          </p:cNvCxnSpPr>
          <p:nvPr/>
        </p:nvCxnSpPr>
        <p:spPr>
          <a:xfrm flipV="1">
            <a:off x="5097463" y="2652713"/>
            <a:ext cx="1377950" cy="649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3"/>
            <a:endCxn id="46094" idx="1"/>
          </p:cNvCxnSpPr>
          <p:nvPr/>
        </p:nvCxnSpPr>
        <p:spPr>
          <a:xfrm>
            <a:off x="5364163" y="3500438"/>
            <a:ext cx="1079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219700" y="3860800"/>
            <a:ext cx="1008063" cy="72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46095" idx="0"/>
          </p:cNvCxnSpPr>
          <p:nvPr/>
        </p:nvCxnSpPr>
        <p:spPr>
          <a:xfrm>
            <a:off x="4716463" y="3916363"/>
            <a:ext cx="503237" cy="1624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46096" idx="0"/>
          </p:cNvCxnSpPr>
          <p:nvPr/>
        </p:nvCxnSpPr>
        <p:spPr>
          <a:xfrm flipH="1">
            <a:off x="4103688" y="4017963"/>
            <a:ext cx="93662" cy="1027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2409825" y="3860800"/>
            <a:ext cx="1298575" cy="1679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1912938" y="3860800"/>
            <a:ext cx="1109662" cy="1131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1692275" y="3179763"/>
            <a:ext cx="1366838" cy="17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2357438" y="1592263"/>
            <a:ext cx="1277937" cy="1368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46101" idx="2"/>
          </p:cNvCxnSpPr>
          <p:nvPr/>
        </p:nvCxnSpPr>
        <p:spPr>
          <a:xfrm flipH="1" flipV="1">
            <a:off x="4117975" y="2601913"/>
            <a:ext cx="22225" cy="404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" idx="1"/>
          </p:cNvCxnSpPr>
          <p:nvPr/>
        </p:nvCxnSpPr>
        <p:spPr>
          <a:xfrm flipH="1">
            <a:off x="1144588" y="3500438"/>
            <a:ext cx="1698625" cy="517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94" name="TextBox 84"/>
          <p:cNvSpPr txBox="1">
            <a:spLocks noChangeArrowheads="1"/>
          </p:cNvSpPr>
          <p:nvPr/>
        </p:nvSpPr>
        <p:spPr bwMode="auto">
          <a:xfrm>
            <a:off x="6443663" y="3086100"/>
            <a:ext cx="21605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C00000"/>
                </a:solidFill>
                <a:latin typeface="Calibri" pitchFamily="34" charset="0"/>
              </a:rPr>
              <a:t>OBSTETRICS &amp; GYNAECOLOGY</a:t>
            </a:r>
            <a:endParaRPr lang="de-DE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6095" name="TextBox 85"/>
          <p:cNvSpPr txBox="1">
            <a:spLocks noChangeArrowheads="1"/>
          </p:cNvSpPr>
          <p:nvPr/>
        </p:nvSpPr>
        <p:spPr bwMode="auto">
          <a:xfrm>
            <a:off x="4356100" y="5540375"/>
            <a:ext cx="1728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F0"/>
                </a:solidFill>
                <a:latin typeface="Calibri" pitchFamily="34" charset="0"/>
              </a:rPr>
              <a:t>PSYCHIATRY</a:t>
            </a:r>
            <a:endParaRPr lang="de-DE" sz="2400" b="1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46096" name="TextBox 87"/>
          <p:cNvSpPr txBox="1">
            <a:spLocks noChangeArrowheads="1"/>
          </p:cNvSpPr>
          <p:nvPr/>
        </p:nvSpPr>
        <p:spPr bwMode="auto">
          <a:xfrm>
            <a:off x="3189288" y="5045075"/>
            <a:ext cx="18303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PAEDIATRICS</a:t>
            </a:r>
            <a:endParaRPr lang="de-DE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6097" name="TextBox 88"/>
          <p:cNvSpPr txBox="1">
            <a:spLocks noChangeArrowheads="1"/>
          </p:cNvSpPr>
          <p:nvPr/>
        </p:nvSpPr>
        <p:spPr bwMode="auto">
          <a:xfrm>
            <a:off x="55563" y="4992688"/>
            <a:ext cx="2219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ANAESTHETICS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46098" name="TextBox 90"/>
          <p:cNvSpPr txBox="1">
            <a:spLocks noChangeArrowheads="1"/>
          </p:cNvSpPr>
          <p:nvPr/>
        </p:nvSpPr>
        <p:spPr bwMode="auto">
          <a:xfrm>
            <a:off x="-6350" y="3789363"/>
            <a:ext cx="23002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PAIN MANAGEMENT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46099" name="TextBox 92"/>
          <p:cNvSpPr txBox="1">
            <a:spLocks noChangeArrowheads="1"/>
          </p:cNvSpPr>
          <p:nvPr/>
        </p:nvSpPr>
        <p:spPr bwMode="auto">
          <a:xfrm>
            <a:off x="0" y="2781300"/>
            <a:ext cx="19129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C000"/>
                </a:solidFill>
                <a:latin typeface="Calibri" pitchFamily="34" charset="0"/>
              </a:rPr>
              <a:t>ACADEMIA+</a:t>
            </a:r>
          </a:p>
          <a:p>
            <a:r>
              <a:rPr lang="en-GB" sz="2400" b="1">
                <a:solidFill>
                  <a:srgbClr val="FFC000"/>
                </a:solidFill>
                <a:latin typeface="Calibri" pitchFamily="34" charset="0"/>
              </a:rPr>
              <a:t>RESEARCH</a:t>
            </a:r>
            <a:endParaRPr lang="de-DE" sz="2400" b="1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46100" name="TextBox 94"/>
          <p:cNvSpPr txBox="1">
            <a:spLocks noChangeArrowheads="1"/>
          </p:cNvSpPr>
          <p:nvPr/>
        </p:nvSpPr>
        <p:spPr bwMode="auto">
          <a:xfrm>
            <a:off x="900113" y="1022350"/>
            <a:ext cx="1428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SURGERY</a:t>
            </a:r>
            <a:endParaRPr lang="de-DE" sz="24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6101" name="TextBox 96"/>
          <p:cNvSpPr txBox="1">
            <a:spLocks noChangeArrowheads="1"/>
          </p:cNvSpPr>
          <p:nvPr/>
        </p:nvSpPr>
        <p:spPr bwMode="auto">
          <a:xfrm>
            <a:off x="3376613" y="1770063"/>
            <a:ext cx="1482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GENERAL</a:t>
            </a:r>
          </a:p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PRACTICE</a:t>
            </a:r>
            <a:endParaRPr lang="de-DE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6102" name="TextBox 97"/>
          <p:cNvSpPr txBox="1">
            <a:spLocks noChangeArrowheads="1"/>
          </p:cNvSpPr>
          <p:nvPr/>
        </p:nvSpPr>
        <p:spPr bwMode="auto">
          <a:xfrm>
            <a:off x="6475413" y="2422525"/>
            <a:ext cx="172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RADIOLOGY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46103" name="TextBox 98"/>
          <p:cNvSpPr txBox="1">
            <a:spLocks noChangeArrowheads="1"/>
          </p:cNvSpPr>
          <p:nvPr/>
        </p:nvSpPr>
        <p:spPr bwMode="auto">
          <a:xfrm>
            <a:off x="784225" y="5654675"/>
            <a:ext cx="25923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PALLIATIVE CARE </a:t>
            </a:r>
          </a:p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&amp; ONCOLOGY</a:t>
            </a:r>
            <a:endParaRPr lang="de-DE" sz="24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1050" y="971550"/>
            <a:ext cx="15795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PHYSICIAN</a:t>
            </a:r>
            <a:endParaRPr lang="de-DE" sz="2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6105" name="TextBox 100"/>
          <p:cNvSpPr txBox="1">
            <a:spLocks noChangeArrowheads="1"/>
          </p:cNvSpPr>
          <p:nvPr/>
        </p:nvSpPr>
        <p:spPr bwMode="auto">
          <a:xfrm>
            <a:off x="6084888" y="4710113"/>
            <a:ext cx="2097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LABORATORY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 flipH="1" flipV="1">
            <a:off x="6948488" y="4437063"/>
            <a:ext cx="149225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7524750" y="4437063"/>
            <a:ext cx="287338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8027988" y="5045075"/>
            <a:ext cx="576262" cy="385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7524750" y="5280025"/>
            <a:ext cx="503238" cy="590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7097713" y="5280025"/>
            <a:ext cx="282575" cy="1168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H="1">
            <a:off x="6443663" y="5280025"/>
            <a:ext cx="360362" cy="722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12" name="TextBox 129"/>
          <p:cNvSpPr txBox="1">
            <a:spLocks noChangeArrowheads="1"/>
          </p:cNvSpPr>
          <p:nvPr/>
        </p:nvSpPr>
        <p:spPr bwMode="auto">
          <a:xfrm>
            <a:off x="6227763" y="3983038"/>
            <a:ext cx="1439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PATHOLOGY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6113" name="TextBox 131"/>
          <p:cNvSpPr txBox="1">
            <a:spLocks noChangeArrowheads="1"/>
          </p:cNvSpPr>
          <p:nvPr/>
        </p:nvSpPr>
        <p:spPr bwMode="auto">
          <a:xfrm>
            <a:off x="7778750" y="4059238"/>
            <a:ext cx="1260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BIOCHEM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6114" name="TextBox 132"/>
          <p:cNvSpPr txBox="1">
            <a:spLocks noChangeArrowheads="1"/>
          </p:cNvSpPr>
          <p:nvPr/>
        </p:nvSpPr>
        <p:spPr bwMode="auto">
          <a:xfrm>
            <a:off x="5435600" y="6061075"/>
            <a:ext cx="1873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HAEMATOLOGY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6115" name="TextBox 134"/>
          <p:cNvSpPr txBox="1">
            <a:spLocks noChangeArrowheads="1"/>
          </p:cNvSpPr>
          <p:nvPr/>
        </p:nvSpPr>
        <p:spPr bwMode="auto">
          <a:xfrm>
            <a:off x="6545263" y="6448425"/>
            <a:ext cx="17922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IMMUNOLOGY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6116" name="TextBox 136"/>
          <p:cNvSpPr txBox="1">
            <a:spLocks noChangeArrowheads="1"/>
          </p:cNvSpPr>
          <p:nvPr/>
        </p:nvSpPr>
        <p:spPr bwMode="auto">
          <a:xfrm>
            <a:off x="7918450" y="5372100"/>
            <a:ext cx="1225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GENETICS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6117" name="TextBox 137"/>
          <p:cNvSpPr txBox="1">
            <a:spLocks noChangeArrowheads="1"/>
          </p:cNvSpPr>
          <p:nvPr/>
        </p:nvSpPr>
        <p:spPr bwMode="auto">
          <a:xfrm>
            <a:off x="7246938" y="5870575"/>
            <a:ext cx="1897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MICROBIOLOGY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cxnSp>
        <p:nvCxnSpPr>
          <p:cNvPr id="142" name="Straight Arrow Connector 141"/>
          <p:cNvCxnSpPr>
            <a:stCxn id="100" idx="0"/>
          </p:cNvCxnSpPr>
          <p:nvPr/>
        </p:nvCxnSpPr>
        <p:spPr>
          <a:xfrm flipH="1" flipV="1">
            <a:off x="6084888" y="476250"/>
            <a:ext cx="566737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7023100" y="387350"/>
            <a:ext cx="128588" cy="58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7524750" y="620713"/>
            <a:ext cx="25400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V="1">
            <a:off x="7651750" y="1022350"/>
            <a:ext cx="376238" cy="10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46129" idx="1"/>
          </p:cNvCxnSpPr>
          <p:nvPr/>
        </p:nvCxnSpPr>
        <p:spPr>
          <a:xfrm>
            <a:off x="7524750" y="1341438"/>
            <a:ext cx="296863" cy="150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7172325" y="1455738"/>
            <a:ext cx="668338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endCxn id="46131" idx="0"/>
          </p:cNvCxnSpPr>
          <p:nvPr/>
        </p:nvCxnSpPr>
        <p:spPr>
          <a:xfrm>
            <a:off x="6804025" y="1433513"/>
            <a:ext cx="26988" cy="187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H="1" flipV="1">
            <a:off x="5580063" y="722313"/>
            <a:ext cx="461962" cy="185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flipH="1">
            <a:off x="6084888" y="1417638"/>
            <a:ext cx="142875" cy="274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27" name="TextBox 170"/>
          <p:cNvSpPr txBox="1">
            <a:spLocks noChangeArrowheads="1"/>
          </p:cNvSpPr>
          <p:nvPr/>
        </p:nvSpPr>
        <p:spPr bwMode="auto">
          <a:xfrm>
            <a:off x="7670800" y="276225"/>
            <a:ext cx="1476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ENDOCRINE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6128" name="TextBox 171"/>
          <p:cNvSpPr txBox="1">
            <a:spLocks noChangeArrowheads="1"/>
          </p:cNvSpPr>
          <p:nvPr/>
        </p:nvSpPr>
        <p:spPr bwMode="auto">
          <a:xfrm>
            <a:off x="8027988" y="722313"/>
            <a:ext cx="1116012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RENAL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6129" name="TextBox 172"/>
          <p:cNvSpPr txBox="1">
            <a:spLocks noChangeArrowheads="1"/>
          </p:cNvSpPr>
          <p:nvPr/>
        </p:nvSpPr>
        <p:spPr bwMode="auto">
          <a:xfrm>
            <a:off x="7821613" y="1292225"/>
            <a:ext cx="128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CARDIAC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6130" name="TextBox 173"/>
          <p:cNvSpPr txBox="1">
            <a:spLocks noChangeArrowheads="1"/>
          </p:cNvSpPr>
          <p:nvPr/>
        </p:nvSpPr>
        <p:spPr bwMode="auto">
          <a:xfrm>
            <a:off x="6831013" y="1955800"/>
            <a:ext cx="2492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GASTROENTEROLOGY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6131" name="TextBox 175"/>
          <p:cNvSpPr txBox="1">
            <a:spLocks noChangeArrowheads="1"/>
          </p:cNvSpPr>
          <p:nvPr/>
        </p:nvSpPr>
        <p:spPr bwMode="auto">
          <a:xfrm>
            <a:off x="6288088" y="1620838"/>
            <a:ext cx="1085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ELDERLY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6132" name="TextBox 177"/>
          <p:cNvSpPr txBox="1">
            <a:spLocks noChangeArrowheads="1"/>
          </p:cNvSpPr>
          <p:nvPr/>
        </p:nvSpPr>
        <p:spPr bwMode="auto">
          <a:xfrm>
            <a:off x="6413500" y="0"/>
            <a:ext cx="205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RHEUMATOLOGY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6133" name="TextBox 182"/>
          <p:cNvSpPr txBox="1">
            <a:spLocks noChangeArrowheads="1"/>
          </p:cNvSpPr>
          <p:nvPr/>
        </p:nvSpPr>
        <p:spPr bwMode="auto">
          <a:xfrm>
            <a:off x="4967288" y="76200"/>
            <a:ext cx="1508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NEUROLOGY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6134" name="TextBox 195"/>
          <p:cNvSpPr txBox="1">
            <a:spLocks noChangeArrowheads="1"/>
          </p:cNvSpPr>
          <p:nvPr/>
        </p:nvSpPr>
        <p:spPr bwMode="auto">
          <a:xfrm>
            <a:off x="5435600" y="1697038"/>
            <a:ext cx="1008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DERM.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6135" name="TextBox 196"/>
          <p:cNvSpPr txBox="1">
            <a:spLocks noChangeArrowheads="1"/>
          </p:cNvSpPr>
          <p:nvPr/>
        </p:nvSpPr>
        <p:spPr bwMode="auto">
          <a:xfrm>
            <a:off x="4471988" y="433388"/>
            <a:ext cx="1495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INFECTIOUS</a:t>
            </a:r>
          </a:p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DISEASES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cxnSp>
        <p:nvCxnSpPr>
          <p:cNvPr id="207" name="Straight Arrow Connector 206"/>
          <p:cNvCxnSpPr/>
          <p:nvPr/>
        </p:nvCxnSpPr>
        <p:spPr>
          <a:xfrm flipV="1">
            <a:off x="1614488" y="230188"/>
            <a:ext cx="287337" cy="5857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/>
          <p:nvPr/>
        </p:nvCxnSpPr>
        <p:spPr>
          <a:xfrm flipV="1">
            <a:off x="1939925" y="476250"/>
            <a:ext cx="363538" cy="339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/>
          <p:cNvCxnSpPr/>
          <p:nvPr/>
        </p:nvCxnSpPr>
        <p:spPr>
          <a:xfrm flipV="1">
            <a:off x="2092325" y="815975"/>
            <a:ext cx="236538" cy="265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>
            <a:stCxn id="46100" idx="3"/>
            <a:endCxn id="262" idx="1"/>
          </p:cNvCxnSpPr>
          <p:nvPr/>
        </p:nvCxnSpPr>
        <p:spPr>
          <a:xfrm flipV="1">
            <a:off x="2328863" y="1109663"/>
            <a:ext cx="373062" cy="144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/>
          <p:cNvSpPr txBox="1"/>
          <p:nvPr/>
        </p:nvSpPr>
        <p:spPr>
          <a:xfrm>
            <a:off x="1600200" y="-34925"/>
            <a:ext cx="14557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VASCULAR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58" name="TextBox 257"/>
          <p:cNvSpPr txBox="1"/>
          <p:nvPr/>
        </p:nvSpPr>
        <p:spPr>
          <a:xfrm>
            <a:off x="2163763" y="200025"/>
            <a:ext cx="19272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MAXILLO-FACIAL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59" name="TextBox 258"/>
          <p:cNvSpPr txBox="1"/>
          <p:nvPr/>
        </p:nvSpPr>
        <p:spPr>
          <a:xfrm>
            <a:off x="2374900" y="569913"/>
            <a:ext cx="1709738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ORTHOPAEDIC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2701925" y="923925"/>
            <a:ext cx="12350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UROLOGY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3141663"/>
            <a:ext cx="2520950" cy="719137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b="1" i="1" dirty="0" smtClean="0"/>
              <a:t>DOCTOR</a:t>
            </a:r>
            <a:endParaRPr lang="de-DE" sz="4800" b="1" i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716463" y="1341438"/>
            <a:ext cx="1144587" cy="1582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47126" idx="1"/>
          </p:cNvCxnSpPr>
          <p:nvPr/>
        </p:nvCxnSpPr>
        <p:spPr>
          <a:xfrm flipV="1">
            <a:off x="5097463" y="2652713"/>
            <a:ext cx="1377950" cy="649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3"/>
            <a:endCxn id="47118" idx="1"/>
          </p:cNvCxnSpPr>
          <p:nvPr/>
        </p:nvCxnSpPr>
        <p:spPr>
          <a:xfrm>
            <a:off x="5364163" y="3500438"/>
            <a:ext cx="1079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219700" y="3860800"/>
            <a:ext cx="1008063" cy="72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47119" idx="0"/>
          </p:cNvCxnSpPr>
          <p:nvPr/>
        </p:nvCxnSpPr>
        <p:spPr>
          <a:xfrm>
            <a:off x="4716463" y="3916363"/>
            <a:ext cx="503237" cy="1624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47120" idx="0"/>
          </p:cNvCxnSpPr>
          <p:nvPr/>
        </p:nvCxnSpPr>
        <p:spPr>
          <a:xfrm flipH="1">
            <a:off x="4103688" y="4017963"/>
            <a:ext cx="93662" cy="1027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2409825" y="3860800"/>
            <a:ext cx="1298575" cy="1679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1912938" y="3860800"/>
            <a:ext cx="1109662" cy="1131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1692275" y="3179763"/>
            <a:ext cx="1366838" cy="17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2357438" y="1592263"/>
            <a:ext cx="1277937" cy="1368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47125" idx="2"/>
          </p:cNvCxnSpPr>
          <p:nvPr/>
        </p:nvCxnSpPr>
        <p:spPr>
          <a:xfrm flipH="1" flipV="1">
            <a:off x="4117975" y="2601913"/>
            <a:ext cx="22225" cy="404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" idx="1"/>
          </p:cNvCxnSpPr>
          <p:nvPr/>
        </p:nvCxnSpPr>
        <p:spPr>
          <a:xfrm flipH="1">
            <a:off x="1144588" y="3500438"/>
            <a:ext cx="1698625" cy="517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18" name="TextBox 84"/>
          <p:cNvSpPr txBox="1">
            <a:spLocks noChangeArrowheads="1"/>
          </p:cNvSpPr>
          <p:nvPr/>
        </p:nvSpPr>
        <p:spPr bwMode="auto">
          <a:xfrm>
            <a:off x="6443663" y="3086100"/>
            <a:ext cx="21605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C00000"/>
                </a:solidFill>
                <a:latin typeface="Calibri" pitchFamily="34" charset="0"/>
              </a:rPr>
              <a:t>OBSTETRICS &amp; GYNAECOLOGY</a:t>
            </a:r>
            <a:endParaRPr lang="de-DE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7119" name="TextBox 85"/>
          <p:cNvSpPr txBox="1">
            <a:spLocks noChangeArrowheads="1"/>
          </p:cNvSpPr>
          <p:nvPr/>
        </p:nvSpPr>
        <p:spPr bwMode="auto">
          <a:xfrm>
            <a:off x="4356100" y="5540375"/>
            <a:ext cx="1728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F0"/>
                </a:solidFill>
                <a:latin typeface="Calibri" pitchFamily="34" charset="0"/>
              </a:rPr>
              <a:t>PSYCHIATRY</a:t>
            </a:r>
            <a:endParaRPr lang="de-DE" sz="2400" b="1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47120" name="TextBox 87"/>
          <p:cNvSpPr txBox="1">
            <a:spLocks noChangeArrowheads="1"/>
          </p:cNvSpPr>
          <p:nvPr/>
        </p:nvSpPr>
        <p:spPr bwMode="auto">
          <a:xfrm>
            <a:off x="3189288" y="5045075"/>
            <a:ext cx="18303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PAEDIATRICS</a:t>
            </a:r>
            <a:endParaRPr lang="de-DE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7121" name="TextBox 88"/>
          <p:cNvSpPr txBox="1">
            <a:spLocks noChangeArrowheads="1"/>
          </p:cNvSpPr>
          <p:nvPr/>
        </p:nvSpPr>
        <p:spPr bwMode="auto">
          <a:xfrm>
            <a:off x="55563" y="4992688"/>
            <a:ext cx="2219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ANAESTHETICS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47122" name="TextBox 90"/>
          <p:cNvSpPr txBox="1">
            <a:spLocks noChangeArrowheads="1"/>
          </p:cNvSpPr>
          <p:nvPr/>
        </p:nvSpPr>
        <p:spPr bwMode="auto">
          <a:xfrm>
            <a:off x="-6350" y="3789363"/>
            <a:ext cx="23002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PAIN MANAGEMENT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47123" name="TextBox 92"/>
          <p:cNvSpPr txBox="1">
            <a:spLocks noChangeArrowheads="1"/>
          </p:cNvSpPr>
          <p:nvPr/>
        </p:nvSpPr>
        <p:spPr bwMode="auto">
          <a:xfrm>
            <a:off x="0" y="2781300"/>
            <a:ext cx="19129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C000"/>
                </a:solidFill>
                <a:latin typeface="Calibri" pitchFamily="34" charset="0"/>
              </a:rPr>
              <a:t>ACADEMIA+</a:t>
            </a:r>
          </a:p>
          <a:p>
            <a:r>
              <a:rPr lang="en-GB" sz="2400" b="1">
                <a:solidFill>
                  <a:srgbClr val="FFC000"/>
                </a:solidFill>
                <a:latin typeface="Calibri" pitchFamily="34" charset="0"/>
              </a:rPr>
              <a:t>RESEARCH</a:t>
            </a:r>
            <a:endParaRPr lang="de-DE" sz="2400" b="1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47124" name="TextBox 94"/>
          <p:cNvSpPr txBox="1">
            <a:spLocks noChangeArrowheads="1"/>
          </p:cNvSpPr>
          <p:nvPr/>
        </p:nvSpPr>
        <p:spPr bwMode="auto">
          <a:xfrm>
            <a:off x="900113" y="1022350"/>
            <a:ext cx="1428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SURGERY</a:t>
            </a:r>
            <a:endParaRPr lang="de-DE" sz="24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7125" name="TextBox 96"/>
          <p:cNvSpPr txBox="1">
            <a:spLocks noChangeArrowheads="1"/>
          </p:cNvSpPr>
          <p:nvPr/>
        </p:nvSpPr>
        <p:spPr bwMode="auto">
          <a:xfrm>
            <a:off x="3376613" y="1770063"/>
            <a:ext cx="1482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GENERAL</a:t>
            </a:r>
          </a:p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PRACTICE</a:t>
            </a:r>
            <a:endParaRPr lang="de-DE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7126" name="TextBox 97"/>
          <p:cNvSpPr txBox="1">
            <a:spLocks noChangeArrowheads="1"/>
          </p:cNvSpPr>
          <p:nvPr/>
        </p:nvSpPr>
        <p:spPr bwMode="auto">
          <a:xfrm>
            <a:off x="6475413" y="2422525"/>
            <a:ext cx="172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RADIOLOGY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47127" name="TextBox 98"/>
          <p:cNvSpPr txBox="1">
            <a:spLocks noChangeArrowheads="1"/>
          </p:cNvSpPr>
          <p:nvPr/>
        </p:nvSpPr>
        <p:spPr bwMode="auto">
          <a:xfrm>
            <a:off x="784225" y="5654675"/>
            <a:ext cx="25923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PALLIATIVE CARE </a:t>
            </a:r>
          </a:p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&amp; ONCOLOGY</a:t>
            </a:r>
            <a:endParaRPr lang="de-DE" sz="24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1050" y="971550"/>
            <a:ext cx="15795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PHYSICIAN</a:t>
            </a:r>
            <a:endParaRPr lang="de-DE" sz="2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7129" name="TextBox 100"/>
          <p:cNvSpPr txBox="1">
            <a:spLocks noChangeArrowheads="1"/>
          </p:cNvSpPr>
          <p:nvPr/>
        </p:nvSpPr>
        <p:spPr bwMode="auto">
          <a:xfrm>
            <a:off x="6084888" y="4710113"/>
            <a:ext cx="2097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LABORATORY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 flipH="1" flipV="1">
            <a:off x="6948488" y="4437063"/>
            <a:ext cx="149225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7524750" y="4437063"/>
            <a:ext cx="287338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8027988" y="5045075"/>
            <a:ext cx="576262" cy="385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7524750" y="5280025"/>
            <a:ext cx="503238" cy="590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7097713" y="5280025"/>
            <a:ext cx="282575" cy="1168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H="1">
            <a:off x="6443663" y="5280025"/>
            <a:ext cx="360362" cy="722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36" name="TextBox 129"/>
          <p:cNvSpPr txBox="1">
            <a:spLocks noChangeArrowheads="1"/>
          </p:cNvSpPr>
          <p:nvPr/>
        </p:nvSpPr>
        <p:spPr bwMode="auto">
          <a:xfrm>
            <a:off x="6227763" y="3983038"/>
            <a:ext cx="1439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PATHOLOGY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7137" name="TextBox 131"/>
          <p:cNvSpPr txBox="1">
            <a:spLocks noChangeArrowheads="1"/>
          </p:cNvSpPr>
          <p:nvPr/>
        </p:nvSpPr>
        <p:spPr bwMode="auto">
          <a:xfrm>
            <a:off x="7778750" y="4059238"/>
            <a:ext cx="1260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BIOCHEM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7138" name="TextBox 132"/>
          <p:cNvSpPr txBox="1">
            <a:spLocks noChangeArrowheads="1"/>
          </p:cNvSpPr>
          <p:nvPr/>
        </p:nvSpPr>
        <p:spPr bwMode="auto">
          <a:xfrm>
            <a:off x="5435600" y="6061075"/>
            <a:ext cx="1873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HAEMATOLOGY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7139" name="TextBox 134"/>
          <p:cNvSpPr txBox="1">
            <a:spLocks noChangeArrowheads="1"/>
          </p:cNvSpPr>
          <p:nvPr/>
        </p:nvSpPr>
        <p:spPr bwMode="auto">
          <a:xfrm>
            <a:off x="6545263" y="6448425"/>
            <a:ext cx="17922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IMMUNOLOGY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7140" name="TextBox 136"/>
          <p:cNvSpPr txBox="1">
            <a:spLocks noChangeArrowheads="1"/>
          </p:cNvSpPr>
          <p:nvPr/>
        </p:nvSpPr>
        <p:spPr bwMode="auto">
          <a:xfrm>
            <a:off x="7918450" y="5372100"/>
            <a:ext cx="1225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GENETICS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7141" name="TextBox 137"/>
          <p:cNvSpPr txBox="1">
            <a:spLocks noChangeArrowheads="1"/>
          </p:cNvSpPr>
          <p:nvPr/>
        </p:nvSpPr>
        <p:spPr bwMode="auto">
          <a:xfrm>
            <a:off x="7246938" y="5870575"/>
            <a:ext cx="1897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MICROBIOLOGY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cxnSp>
        <p:nvCxnSpPr>
          <p:cNvPr id="142" name="Straight Arrow Connector 141"/>
          <p:cNvCxnSpPr>
            <a:stCxn id="100" idx="0"/>
          </p:cNvCxnSpPr>
          <p:nvPr/>
        </p:nvCxnSpPr>
        <p:spPr>
          <a:xfrm flipH="1" flipV="1">
            <a:off x="6084888" y="476250"/>
            <a:ext cx="566737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7023100" y="387350"/>
            <a:ext cx="128588" cy="58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7524750" y="620713"/>
            <a:ext cx="25400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V="1">
            <a:off x="7651750" y="1022350"/>
            <a:ext cx="376238" cy="10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47153" idx="1"/>
          </p:cNvCxnSpPr>
          <p:nvPr/>
        </p:nvCxnSpPr>
        <p:spPr>
          <a:xfrm>
            <a:off x="7524750" y="1341438"/>
            <a:ext cx="296863" cy="150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7172325" y="1455738"/>
            <a:ext cx="668338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endCxn id="47155" idx="0"/>
          </p:cNvCxnSpPr>
          <p:nvPr/>
        </p:nvCxnSpPr>
        <p:spPr>
          <a:xfrm>
            <a:off x="6804025" y="1433513"/>
            <a:ext cx="26988" cy="187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H="1" flipV="1">
            <a:off x="5580063" y="722313"/>
            <a:ext cx="461962" cy="185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flipH="1">
            <a:off x="6084888" y="1417638"/>
            <a:ext cx="142875" cy="274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51" name="TextBox 170"/>
          <p:cNvSpPr txBox="1">
            <a:spLocks noChangeArrowheads="1"/>
          </p:cNvSpPr>
          <p:nvPr/>
        </p:nvSpPr>
        <p:spPr bwMode="auto">
          <a:xfrm>
            <a:off x="7670800" y="276225"/>
            <a:ext cx="1476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ENDOCRINE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7152" name="TextBox 171"/>
          <p:cNvSpPr txBox="1">
            <a:spLocks noChangeArrowheads="1"/>
          </p:cNvSpPr>
          <p:nvPr/>
        </p:nvSpPr>
        <p:spPr bwMode="auto">
          <a:xfrm>
            <a:off x="8027988" y="722313"/>
            <a:ext cx="1116012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RENAL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7153" name="TextBox 172"/>
          <p:cNvSpPr txBox="1">
            <a:spLocks noChangeArrowheads="1"/>
          </p:cNvSpPr>
          <p:nvPr/>
        </p:nvSpPr>
        <p:spPr bwMode="auto">
          <a:xfrm>
            <a:off x="7821613" y="1292225"/>
            <a:ext cx="128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CARDIAC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7154" name="TextBox 173"/>
          <p:cNvSpPr txBox="1">
            <a:spLocks noChangeArrowheads="1"/>
          </p:cNvSpPr>
          <p:nvPr/>
        </p:nvSpPr>
        <p:spPr bwMode="auto">
          <a:xfrm>
            <a:off x="6831013" y="1955800"/>
            <a:ext cx="2492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GASTROENTEROLOGY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7155" name="TextBox 175"/>
          <p:cNvSpPr txBox="1">
            <a:spLocks noChangeArrowheads="1"/>
          </p:cNvSpPr>
          <p:nvPr/>
        </p:nvSpPr>
        <p:spPr bwMode="auto">
          <a:xfrm>
            <a:off x="6288088" y="1620838"/>
            <a:ext cx="1085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ELDERLY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7156" name="TextBox 177"/>
          <p:cNvSpPr txBox="1">
            <a:spLocks noChangeArrowheads="1"/>
          </p:cNvSpPr>
          <p:nvPr/>
        </p:nvSpPr>
        <p:spPr bwMode="auto">
          <a:xfrm>
            <a:off x="6413500" y="0"/>
            <a:ext cx="205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RHEUMATOLOGY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7157" name="TextBox 182"/>
          <p:cNvSpPr txBox="1">
            <a:spLocks noChangeArrowheads="1"/>
          </p:cNvSpPr>
          <p:nvPr/>
        </p:nvSpPr>
        <p:spPr bwMode="auto">
          <a:xfrm>
            <a:off x="4967288" y="76200"/>
            <a:ext cx="1508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NEUROLOGY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7158" name="TextBox 195"/>
          <p:cNvSpPr txBox="1">
            <a:spLocks noChangeArrowheads="1"/>
          </p:cNvSpPr>
          <p:nvPr/>
        </p:nvSpPr>
        <p:spPr bwMode="auto">
          <a:xfrm>
            <a:off x="5435600" y="1697038"/>
            <a:ext cx="1008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DERM.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7159" name="TextBox 196"/>
          <p:cNvSpPr txBox="1">
            <a:spLocks noChangeArrowheads="1"/>
          </p:cNvSpPr>
          <p:nvPr/>
        </p:nvSpPr>
        <p:spPr bwMode="auto">
          <a:xfrm>
            <a:off x="4471988" y="433388"/>
            <a:ext cx="1495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INFECTIOUS</a:t>
            </a:r>
          </a:p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DISEASES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cxnSp>
        <p:nvCxnSpPr>
          <p:cNvPr id="207" name="Straight Arrow Connector 206"/>
          <p:cNvCxnSpPr/>
          <p:nvPr/>
        </p:nvCxnSpPr>
        <p:spPr>
          <a:xfrm flipV="1">
            <a:off x="1614488" y="230188"/>
            <a:ext cx="287337" cy="5857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/>
          <p:nvPr/>
        </p:nvCxnSpPr>
        <p:spPr>
          <a:xfrm flipV="1">
            <a:off x="1939925" y="476250"/>
            <a:ext cx="363538" cy="339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/>
          <p:cNvCxnSpPr/>
          <p:nvPr/>
        </p:nvCxnSpPr>
        <p:spPr>
          <a:xfrm flipV="1">
            <a:off x="2092325" y="815975"/>
            <a:ext cx="236538" cy="265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>
            <a:stCxn id="47124" idx="3"/>
            <a:endCxn id="262" idx="1"/>
          </p:cNvCxnSpPr>
          <p:nvPr/>
        </p:nvCxnSpPr>
        <p:spPr>
          <a:xfrm flipV="1">
            <a:off x="2328863" y="1109663"/>
            <a:ext cx="373062" cy="144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>
            <a:off x="2185988" y="1455738"/>
            <a:ext cx="447675" cy="98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/>
          <p:cNvSpPr txBox="1"/>
          <p:nvPr/>
        </p:nvSpPr>
        <p:spPr>
          <a:xfrm>
            <a:off x="1600200" y="-34925"/>
            <a:ext cx="14557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VASCULAR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58" name="TextBox 257"/>
          <p:cNvSpPr txBox="1"/>
          <p:nvPr/>
        </p:nvSpPr>
        <p:spPr>
          <a:xfrm>
            <a:off x="2163763" y="200025"/>
            <a:ext cx="19272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MAXILLO-FACIAL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59" name="TextBox 258"/>
          <p:cNvSpPr txBox="1"/>
          <p:nvPr/>
        </p:nvSpPr>
        <p:spPr>
          <a:xfrm>
            <a:off x="2374900" y="569913"/>
            <a:ext cx="1709738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ORTHOPAEDIC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2701925" y="923925"/>
            <a:ext cx="12350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UROLOGY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70" name="TextBox 269"/>
          <p:cNvSpPr txBox="1"/>
          <p:nvPr/>
        </p:nvSpPr>
        <p:spPr>
          <a:xfrm>
            <a:off x="2657475" y="1341438"/>
            <a:ext cx="1427163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COLORECTAL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3141663"/>
            <a:ext cx="2520950" cy="719137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b="1" i="1" dirty="0" smtClean="0"/>
              <a:t>DOCTOR</a:t>
            </a:r>
            <a:endParaRPr lang="de-DE" sz="4800" b="1" i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716463" y="1341438"/>
            <a:ext cx="1144587" cy="1582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48150" idx="1"/>
          </p:cNvCxnSpPr>
          <p:nvPr/>
        </p:nvCxnSpPr>
        <p:spPr>
          <a:xfrm flipV="1">
            <a:off x="5097463" y="2652713"/>
            <a:ext cx="1377950" cy="649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3"/>
            <a:endCxn id="48142" idx="1"/>
          </p:cNvCxnSpPr>
          <p:nvPr/>
        </p:nvCxnSpPr>
        <p:spPr>
          <a:xfrm>
            <a:off x="5364163" y="3500438"/>
            <a:ext cx="1079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219700" y="3860800"/>
            <a:ext cx="1008063" cy="72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48143" idx="0"/>
          </p:cNvCxnSpPr>
          <p:nvPr/>
        </p:nvCxnSpPr>
        <p:spPr>
          <a:xfrm>
            <a:off x="4716463" y="3916363"/>
            <a:ext cx="503237" cy="1624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48144" idx="0"/>
          </p:cNvCxnSpPr>
          <p:nvPr/>
        </p:nvCxnSpPr>
        <p:spPr>
          <a:xfrm flipH="1">
            <a:off x="4103688" y="4017963"/>
            <a:ext cx="93662" cy="1027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2409825" y="3860800"/>
            <a:ext cx="1298575" cy="1679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1912938" y="3860800"/>
            <a:ext cx="1109662" cy="1131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1692275" y="3179763"/>
            <a:ext cx="1366838" cy="17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2357438" y="1592263"/>
            <a:ext cx="1277937" cy="1368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48149" idx="2"/>
          </p:cNvCxnSpPr>
          <p:nvPr/>
        </p:nvCxnSpPr>
        <p:spPr>
          <a:xfrm flipH="1" flipV="1">
            <a:off x="4117975" y="2601913"/>
            <a:ext cx="22225" cy="404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" idx="1"/>
          </p:cNvCxnSpPr>
          <p:nvPr/>
        </p:nvCxnSpPr>
        <p:spPr>
          <a:xfrm flipH="1">
            <a:off x="1144588" y="3500438"/>
            <a:ext cx="1698625" cy="517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142" name="TextBox 84"/>
          <p:cNvSpPr txBox="1">
            <a:spLocks noChangeArrowheads="1"/>
          </p:cNvSpPr>
          <p:nvPr/>
        </p:nvSpPr>
        <p:spPr bwMode="auto">
          <a:xfrm>
            <a:off x="6443663" y="3086100"/>
            <a:ext cx="21605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C00000"/>
                </a:solidFill>
                <a:latin typeface="Calibri" pitchFamily="34" charset="0"/>
              </a:rPr>
              <a:t>OBSTETRICS &amp; GYNAECOLOGY</a:t>
            </a:r>
            <a:endParaRPr lang="de-DE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8143" name="TextBox 85"/>
          <p:cNvSpPr txBox="1">
            <a:spLocks noChangeArrowheads="1"/>
          </p:cNvSpPr>
          <p:nvPr/>
        </p:nvSpPr>
        <p:spPr bwMode="auto">
          <a:xfrm>
            <a:off x="4356100" y="5540375"/>
            <a:ext cx="1728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F0"/>
                </a:solidFill>
                <a:latin typeface="Calibri" pitchFamily="34" charset="0"/>
              </a:rPr>
              <a:t>PSYCHIATRY</a:t>
            </a:r>
            <a:endParaRPr lang="de-DE" sz="2400" b="1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48144" name="TextBox 87"/>
          <p:cNvSpPr txBox="1">
            <a:spLocks noChangeArrowheads="1"/>
          </p:cNvSpPr>
          <p:nvPr/>
        </p:nvSpPr>
        <p:spPr bwMode="auto">
          <a:xfrm>
            <a:off x="3189288" y="5045075"/>
            <a:ext cx="18303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PAEDIATRICS</a:t>
            </a:r>
            <a:endParaRPr lang="de-DE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8145" name="TextBox 88"/>
          <p:cNvSpPr txBox="1">
            <a:spLocks noChangeArrowheads="1"/>
          </p:cNvSpPr>
          <p:nvPr/>
        </p:nvSpPr>
        <p:spPr bwMode="auto">
          <a:xfrm>
            <a:off x="55563" y="4992688"/>
            <a:ext cx="2219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ANAESTHETICS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48146" name="TextBox 90"/>
          <p:cNvSpPr txBox="1">
            <a:spLocks noChangeArrowheads="1"/>
          </p:cNvSpPr>
          <p:nvPr/>
        </p:nvSpPr>
        <p:spPr bwMode="auto">
          <a:xfrm>
            <a:off x="-6350" y="3789363"/>
            <a:ext cx="23002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PAIN MANAGEMENT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48147" name="TextBox 92"/>
          <p:cNvSpPr txBox="1">
            <a:spLocks noChangeArrowheads="1"/>
          </p:cNvSpPr>
          <p:nvPr/>
        </p:nvSpPr>
        <p:spPr bwMode="auto">
          <a:xfrm>
            <a:off x="0" y="2781300"/>
            <a:ext cx="19129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C000"/>
                </a:solidFill>
                <a:latin typeface="Calibri" pitchFamily="34" charset="0"/>
              </a:rPr>
              <a:t>ACADEMIA+</a:t>
            </a:r>
          </a:p>
          <a:p>
            <a:r>
              <a:rPr lang="en-GB" sz="2400" b="1">
                <a:solidFill>
                  <a:srgbClr val="FFC000"/>
                </a:solidFill>
                <a:latin typeface="Calibri" pitchFamily="34" charset="0"/>
              </a:rPr>
              <a:t>RESEARCH</a:t>
            </a:r>
            <a:endParaRPr lang="de-DE" sz="2400" b="1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48148" name="TextBox 94"/>
          <p:cNvSpPr txBox="1">
            <a:spLocks noChangeArrowheads="1"/>
          </p:cNvSpPr>
          <p:nvPr/>
        </p:nvSpPr>
        <p:spPr bwMode="auto">
          <a:xfrm>
            <a:off x="900113" y="1022350"/>
            <a:ext cx="1428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SURGERY</a:t>
            </a:r>
            <a:endParaRPr lang="de-DE" sz="24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8149" name="TextBox 96"/>
          <p:cNvSpPr txBox="1">
            <a:spLocks noChangeArrowheads="1"/>
          </p:cNvSpPr>
          <p:nvPr/>
        </p:nvSpPr>
        <p:spPr bwMode="auto">
          <a:xfrm>
            <a:off x="3376613" y="1770063"/>
            <a:ext cx="1482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GENERAL</a:t>
            </a:r>
          </a:p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PRACTICE</a:t>
            </a:r>
            <a:endParaRPr lang="de-DE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8150" name="TextBox 97"/>
          <p:cNvSpPr txBox="1">
            <a:spLocks noChangeArrowheads="1"/>
          </p:cNvSpPr>
          <p:nvPr/>
        </p:nvSpPr>
        <p:spPr bwMode="auto">
          <a:xfrm>
            <a:off x="6475413" y="2422525"/>
            <a:ext cx="172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RADIOLOGY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48151" name="TextBox 98"/>
          <p:cNvSpPr txBox="1">
            <a:spLocks noChangeArrowheads="1"/>
          </p:cNvSpPr>
          <p:nvPr/>
        </p:nvSpPr>
        <p:spPr bwMode="auto">
          <a:xfrm>
            <a:off x="784225" y="5654675"/>
            <a:ext cx="25923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PALLIATIVE CARE </a:t>
            </a:r>
          </a:p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&amp; ONCOLOGY</a:t>
            </a:r>
            <a:endParaRPr lang="de-DE" sz="24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1050" y="971550"/>
            <a:ext cx="15795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PHYSICIAN</a:t>
            </a:r>
            <a:endParaRPr lang="de-DE" sz="2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8153" name="TextBox 100"/>
          <p:cNvSpPr txBox="1">
            <a:spLocks noChangeArrowheads="1"/>
          </p:cNvSpPr>
          <p:nvPr/>
        </p:nvSpPr>
        <p:spPr bwMode="auto">
          <a:xfrm>
            <a:off x="6084888" y="4710113"/>
            <a:ext cx="2097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LABORATORY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 flipH="1" flipV="1">
            <a:off x="6948488" y="4437063"/>
            <a:ext cx="149225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7524750" y="4437063"/>
            <a:ext cx="287338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8027988" y="5045075"/>
            <a:ext cx="576262" cy="385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7524750" y="5280025"/>
            <a:ext cx="503238" cy="590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7097713" y="5280025"/>
            <a:ext cx="282575" cy="1168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H="1">
            <a:off x="6443663" y="5280025"/>
            <a:ext cx="360362" cy="722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160" name="TextBox 129"/>
          <p:cNvSpPr txBox="1">
            <a:spLocks noChangeArrowheads="1"/>
          </p:cNvSpPr>
          <p:nvPr/>
        </p:nvSpPr>
        <p:spPr bwMode="auto">
          <a:xfrm>
            <a:off x="6227763" y="3983038"/>
            <a:ext cx="1439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PATHOLOGY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8161" name="TextBox 131"/>
          <p:cNvSpPr txBox="1">
            <a:spLocks noChangeArrowheads="1"/>
          </p:cNvSpPr>
          <p:nvPr/>
        </p:nvSpPr>
        <p:spPr bwMode="auto">
          <a:xfrm>
            <a:off x="7778750" y="4059238"/>
            <a:ext cx="1260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BIOCHEM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8162" name="TextBox 132"/>
          <p:cNvSpPr txBox="1">
            <a:spLocks noChangeArrowheads="1"/>
          </p:cNvSpPr>
          <p:nvPr/>
        </p:nvSpPr>
        <p:spPr bwMode="auto">
          <a:xfrm>
            <a:off x="5435600" y="6061075"/>
            <a:ext cx="1873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HAEMATOLOGY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8163" name="TextBox 134"/>
          <p:cNvSpPr txBox="1">
            <a:spLocks noChangeArrowheads="1"/>
          </p:cNvSpPr>
          <p:nvPr/>
        </p:nvSpPr>
        <p:spPr bwMode="auto">
          <a:xfrm>
            <a:off x="6545263" y="6448425"/>
            <a:ext cx="17922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IMMUNOLOGY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8164" name="TextBox 136"/>
          <p:cNvSpPr txBox="1">
            <a:spLocks noChangeArrowheads="1"/>
          </p:cNvSpPr>
          <p:nvPr/>
        </p:nvSpPr>
        <p:spPr bwMode="auto">
          <a:xfrm>
            <a:off x="7918450" y="5372100"/>
            <a:ext cx="1225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GENETICS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8165" name="TextBox 137"/>
          <p:cNvSpPr txBox="1">
            <a:spLocks noChangeArrowheads="1"/>
          </p:cNvSpPr>
          <p:nvPr/>
        </p:nvSpPr>
        <p:spPr bwMode="auto">
          <a:xfrm>
            <a:off x="7246938" y="5870575"/>
            <a:ext cx="1897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MICROBIOLOGY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cxnSp>
        <p:nvCxnSpPr>
          <p:cNvPr id="142" name="Straight Arrow Connector 141"/>
          <p:cNvCxnSpPr>
            <a:stCxn id="100" idx="0"/>
          </p:cNvCxnSpPr>
          <p:nvPr/>
        </p:nvCxnSpPr>
        <p:spPr>
          <a:xfrm flipH="1" flipV="1">
            <a:off x="6084888" y="476250"/>
            <a:ext cx="566737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7023100" y="387350"/>
            <a:ext cx="128588" cy="58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7524750" y="620713"/>
            <a:ext cx="25400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V="1">
            <a:off x="7651750" y="1022350"/>
            <a:ext cx="376238" cy="10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48177" idx="1"/>
          </p:cNvCxnSpPr>
          <p:nvPr/>
        </p:nvCxnSpPr>
        <p:spPr>
          <a:xfrm>
            <a:off x="7524750" y="1341438"/>
            <a:ext cx="296863" cy="150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7172325" y="1455738"/>
            <a:ext cx="668338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endCxn id="48179" idx="0"/>
          </p:cNvCxnSpPr>
          <p:nvPr/>
        </p:nvCxnSpPr>
        <p:spPr>
          <a:xfrm>
            <a:off x="6804025" y="1433513"/>
            <a:ext cx="26988" cy="187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H="1" flipV="1">
            <a:off x="5580063" y="722313"/>
            <a:ext cx="461962" cy="185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flipH="1">
            <a:off x="6084888" y="1417638"/>
            <a:ext cx="142875" cy="274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175" name="TextBox 170"/>
          <p:cNvSpPr txBox="1">
            <a:spLocks noChangeArrowheads="1"/>
          </p:cNvSpPr>
          <p:nvPr/>
        </p:nvSpPr>
        <p:spPr bwMode="auto">
          <a:xfrm>
            <a:off x="7670800" y="276225"/>
            <a:ext cx="1476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ENDOCRINE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8176" name="TextBox 171"/>
          <p:cNvSpPr txBox="1">
            <a:spLocks noChangeArrowheads="1"/>
          </p:cNvSpPr>
          <p:nvPr/>
        </p:nvSpPr>
        <p:spPr bwMode="auto">
          <a:xfrm>
            <a:off x="8027988" y="722313"/>
            <a:ext cx="1116012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RENAL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8177" name="TextBox 172"/>
          <p:cNvSpPr txBox="1">
            <a:spLocks noChangeArrowheads="1"/>
          </p:cNvSpPr>
          <p:nvPr/>
        </p:nvSpPr>
        <p:spPr bwMode="auto">
          <a:xfrm>
            <a:off x="7821613" y="1292225"/>
            <a:ext cx="128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CARDIAC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8178" name="TextBox 173"/>
          <p:cNvSpPr txBox="1">
            <a:spLocks noChangeArrowheads="1"/>
          </p:cNvSpPr>
          <p:nvPr/>
        </p:nvSpPr>
        <p:spPr bwMode="auto">
          <a:xfrm>
            <a:off x="6831013" y="1955800"/>
            <a:ext cx="2492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GASTROENTEROLOGY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8179" name="TextBox 175"/>
          <p:cNvSpPr txBox="1">
            <a:spLocks noChangeArrowheads="1"/>
          </p:cNvSpPr>
          <p:nvPr/>
        </p:nvSpPr>
        <p:spPr bwMode="auto">
          <a:xfrm>
            <a:off x="6288088" y="1620838"/>
            <a:ext cx="1085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ELDERLY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8180" name="TextBox 177"/>
          <p:cNvSpPr txBox="1">
            <a:spLocks noChangeArrowheads="1"/>
          </p:cNvSpPr>
          <p:nvPr/>
        </p:nvSpPr>
        <p:spPr bwMode="auto">
          <a:xfrm>
            <a:off x="6413500" y="0"/>
            <a:ext cx="205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RHEUMATOLOGY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8181" name="TextBox 182"/>
          <p:cNvSpPr txBox="1">
            <a:spLocks noChangeArrowheads="1"/>
          </p:cNvSpPr>
          <p:nvPr/>
        </p:nvSpPr>
        <p:spPr bwMode="auto">
          <a:xfrm>
            <a:off x="4967288" y="76200"/>
            <a:ext cx="1508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NEUROLOGY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8182" name="TextBox 195"/>
          <p:cNvSpPr txBox="1">
            <a:spLocks noChangeArrowheads="1"/>
          </p:cNvSpPr>
          <p:nvPr/>
        </p:nvSpPr>
        <p:spPr bwMode="auto">
          <a:xfrm>
            <a:off x="5435600" y="1697038"/>
            <a:ext cx="1008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DERM.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8183" name="TextBox 196"/>
          <p:cNvSpPr txBox="1">
            <a:spLocks noChangeArrowheads="1"/>
          </p:cNvSpPr>
          <p:nvPr/>
        </p:nvSpPr>
        <p:spPr bwMode="auto">
          <a:xfrm>
            <a:off x="4471988" y="433388"/>
            <a:ext cx="1495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INFECTIOUS</a:t>
            </a:r>
          </a:p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DISEASES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cxnSp>
        <p:nvCxnSpPr>
          <p:cNvPr id="207" name="Straight Arrow Connector 206"/>
          <p:cNvCxnSpPr/>
          <p:nvPr/>
        </p:nvCxnSpPr>
        <p:spPr>
          <a:xfrm flipV="1">
            <a:off x="1614488" y="230188"/>
            <a:ext cx="287337" cy="5857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/>
          <p:nvPr/>
        </p:nvCxnSpPr>
        <p:spPr>
          <a:xfrm flipV="1">
            <a:off x="1939925" y="476250"/>
            <a:ext cx="363538" cy="339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/>
          <p:cNvCxnSpPr/>
          <p:nvPr/>
        </p:nvCxnSpPr>
        <p:spPr>
          <a:xfrm flipV="1">
            <a:off x="2092325" y="815975"/>
            <a:ext cx="236538" cy="265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>
            <a:stCxn id="48148" idx="3"/>
            <a:endCxn id="262" idx="1"/>
          </p:cNvCxnSpPr>
          <p:nvPr/>
        </p:nvCxnSpPr>
        <p:spPr>
          <a:xfrm flipV="1">
            <a:off x="2328863" y="1109663"/>
            <a:ext cx="373062" cy="144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>
            <a:off x="2185988" y="1455738"/>
            <a:ext cx="447675" cy="98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/>
          <p:nvPr/>
        </p:nvCxnSpPr>
        <p:spPr>
          <a:xfrm>
            <a:off x="1835150" y="1525588"/>
            <a:ext cx="133350" cy="3286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/>
          <p:cNvSpPr txBox="1"/>
          <p:nvPr/>
        </p:nvSpPr>
        <p:spPr>
          <a:xfrm>
            <a:off x="1600200" y="-34925"/>
            <a:ext cx="14557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VASCULAR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58" name="TextBox 257"/>
          <p:cNvSpPr txBox="1"/>
          <p:nvPr/>
        </p:nvSpPr>
        <p:spPr>
          <a:xfrm>
            <a:off x="2163763" y="200025"/>
            <a:ext cx="19272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MAXILLO-FACIAL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59" name="TextBox 258"/>
          <p:cNvSpPr txBox="1"/>
          <p:nvPr/>
        </p:nvSpPr>
        <p:spPr>
          <a:xfrm>
            <a:off x="2374900" y="569913"/>
            <a:ext cx="1709738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ORTHOPAEDIC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2701925" y="923925"/>
            <a:ext cx="12350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UROLOGY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70" name="TextBox 269"/>
          <p:cNvSpPr txBox="1"/>
          <p:nvPr/>
        </p:nvSpPr>
        <p:spPr>
          <a:xfrm>
            <a:off x="2657475" y="1341438"/>
            <a:ext cx="1427163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COLORECTAL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71" name="TextBox 270"/>
          <p:cNvSpPr txBox="1"/>
          <p:nvPr/>
        </p:nvSpPr>
        <p:spPr>
          <a:xfrm>
            <a:off x="1649413" y="1779588"/>
            <a:ext cx="11207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THYROID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3141663"/>
            <a:ext cx="2520950" cy="719137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b="1" i="1" dirty="0" smtClean="0"/>
              <a:t>DOCTOR</a:t>
            </a:r>
            <a:endParaRPr lang="de-DE" sz="4800" b="1" i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716463" y="1341438"/>
            <a:ext cx="1144587" cy="1582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49174" idx="1"/>
          </p:cNvCxnSpPr>
          <p:nvPr/>
        </p:nvCxnSpPr>
        <p:spPr>
          <a:xfrm flipV="1">
            <a:off x="5097463" y="2652713"/>
            <a:ext cx="1377950" cy="649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3"/>
            <a:endCxn id="49166" idx="1"/>
          </p:cNvCxnSpPr>
          <p:nvPr/>
        </p:nvCxnSpPr>
        <p:spPr>
          <a:xfrm>
            <a:off x="5364163" y="3500438"/>
            <a:ext cx="1079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219700" y="3860800"/>
            <a:ext cx="1008063" cy="72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49167" idx="0"/>
          </p:cNvCxnSpPr>
          <p:nvPr/>
        </p:nvCxnSpPr>
        <p:spPr>
          <a:xfrm>
            <a:off x="4716463" y="3916363"/>
            <a:ext cx="503237" cy="1624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49168" idx="0"/>
          </p:cNvCxnSpPr>
          <p:nvPr/>
        </p:nvCxnSpPr>
        <p:spPr>
          <a:xfrm flipH="1">
            <a:off x="4103688" y="4017963"/>
            <a:ext cx="93662" cy="1027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2409825" y="3860800"/>
            <a:ext cx="1298575" cy="1679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1912938" y="3860800"/>
            <a:ext cx="1109662" cy="1131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1692275" y="3179763"/>
            <a:ext cx="1366838" cy="17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2357438" y="1592263"/>
            <a:ext cx="1277937" cy="1368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49173" idx="2"/>
          </p:cNvCxnSpPr>
          <p:nvPr/>
        </p:nvCxnSpPr>
        <p:spPr>
          <a:xfrm flipH="1" flipV="1">
            <a:off x="4117975" y="2601913"/>
            <a:ext cx="22225" cy="404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" idx="1"/>
          </p:cNvCxnSpPr>
          <p:nvPr/>
        </p:nvCxnSpPr>
        <p:spPr>
          <a:xfrm flipH="1">
            <a:off x="1144588" y="3500438"/>
            <a:ext cx="1698625" cy="517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66" name="TextBox 84"/>
          <p:cNvSpPr txBox="1">
            <a:spLocks noChangeArrowheads="1"/>
          </p:cNvSpPr>
          <p:nvPr/>
        </p:nvSpPr>
        <p:spPr bwMode="auto">
          <a:xfrm>
            <a:off x="6443663" y="3086100"/>
            <a:ext cx="21605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C00000"/>
                </a:solidFill>
                <a:latin typeface="Calibri" pitchFamily="34" charset="0"/>
              </a:rPr>
              <a:t>OBSTETRICS &amp; GYNAECOLOGY</a:t>
            </a:r>
            <a:endParaRPr lang="de-DE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9167" name="TextBox 85"/>
          <p:cNvSpPr txBox="1">
            <a:spLocks noChangeArrowheads="1"/>
          </p:cNvSpPr>
          <p:nvPr/>
        </p:nvSpPr>
        <p:spPr bwMode="auto">
          <a:xfrm>
            <a:off x="4356100" y="5540375"/>
            <a:ext cx="1728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F0"/>
                </a:solidFill>
                <a:latin typeface="Calibri" pitchFamily="34" charset="0"/>
              </a:rPr>
              <a:t>PSYCHIATRY</a:t>
            </a:r>
            <a:endParaRPr lang="de-DE" sz="2400" b="1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49168" name="TextBox 87"/>
          <p:cNvSpPr txBox="1">
            <a:spLocks noChangeArrowheads="1"/>
          </p:cNvSpPr>
          <p:nvPr/>
        </p:nvSpPr>
        <p:spPr bwMode="auto">
          <a:xfrm>
            <a:off x="3189288" y="5045075"/>
            <a:ext cx="18303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PAEDIATRICS</a:t>
            </a:r>
            <a:endParaRPr lang="de-DE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9169" name="TextBox 88"/>
          <p:cNvSpPr txBox="1">
            <a:spLocks noChangeArrowheads="1"/>
          </p:cNvSpPr>
          <p:nvPr/>
        </p:nvSpPr>
        <p:spPr bwMode="auto">
          <a:xfrm>
            <a:off x="55563" y="4992688"/>
            <a:ext cx="2219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ANAESTHETICS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49170" name="TextBox 90"/>
          <p:cNvSpPr txBox="1">
            <a:spLocks noChangeArrowheads="1"/>
          </p:cNvSpPr>
          <p:nvPr/>
        </p:nvSpPr>
        <p:spPr bwMode="auto">
          <a:xfrm>
            <a:off x="-6350" y="3789363"/>
            <a:ext cx="23002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PAIN MANAGEMENT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49171" name="TextBox 92"/>
          <p:cNvSpPr txBox="1">
            <a:spLocks noChangeArrowheads="1"/>
          </p:cNvSpPr>
          <p:nvPr/>
        </p:nvSpPr>
        <p:spPr bwMode="auto">
          <a:xfrm>
            <a:off x="0" y="2781300"/>
            <a:ext cx="19129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C000"/>
                </a:solidFill>
                <a:latin typeface="Calibri" pitchFamily="34" charset="0"/>
              </a:rPr>
              <a:t>ACADEMIA+</a:t>
            </a:r>
          </a:p>
          <a:p>
            <a:r>
              <a:rPr lang="en-GB" sz="2400" b="1">
                <a:solidFill>
                  <a:srgbClr val="FFC000"/>
                </a:solidFill>
                <a:latin typeface="Calibri" pitchFamily="34" charset="0"/>
              </a:rPr>
              <a:t>RESEARCH</a:t>
            </a:r>
            <a:endParaRPr lang="de-DE" sz="2400" b="1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49172" name="TextBox 94"/>
          <p:cNvSpPr txBox="1">
            <a:spLocks noChangeArrowheads="1"/>
          </p:cNvSpPr>
          <p:nvPr/>
        </p:nvSpPr>
        <p:spPr bwMode="auto">
          <a:xfrm>
            <a:off x="900113" y="1022350"/>
            <a:ext cx="1428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SURGERY</a:t>
            </a:r>
            <a:endParaRPr lang="de-DE" sz="24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9173" name="TextBox 96"/>
          <p:cNvSpPr txBox="1">
            <a:spLocks noChangeArrowheads="1"/>
          </p:cNvSpPr>
          <p:nvPr/>
        </p:nvSpPr>
        <p:spPr bwMode="auto">
          <a:xfrm>
            <a:off x="3376613" y="1770063"/>
            <a:ext cx="1482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GENERAL</a:t>
            </a:r>
          </a:p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PRACTICE</a:t>
            </a:r>
            <a:endParaRPr lang="de-DE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9174" name="TextBox 97"/>
          <p:cNvSpPr txBox="1">
            <a:spLocks noChangeArrowheads="1"/>
          </p:cNvSpPr>
          <p:nvPr/>
        </p:nvSpPr>
        <p:spPr bwMode="auto">
          <a:xfrm>
            <a:off x="6475413" y="2422525"/>
            <a:ext cx="172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RADIOLOGY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49175" name="TextBox 98"/>
          <p:cNvSpPr txBox="1">
            <a:spLocks noChangeArrowheads="1"/>
          </p:cNvSpPr>
          <p:nvPr/>
        </p:nvSpPr>
        <p:spPr bwMode="auto">
          <a:xfrm>
            <a:off x="784225" y="5654675"/>
            <a:ext cx="25923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PALLIATIVE CARE </a:t>
            </a:r>
          </a:p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&amp; ONCOLOGY</a:t>
            </a:r>
            <a:endParaRPr lang="de-DE" sz="24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1050" y="971550"/>
            <a:ext cx="15795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PHYSICIAN</a:t>
            </a:r>
            <a:endParaRPr lang="de-DE" sz="2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9177" name="TextBox 100"/>
          <p:cNvSpPr txBox="1">
            <a:spLocks noChangeArrowheads="1"/>
          </p:cNvSpPr>
          <p:nvPr/>
        </p:nvSpPr>
        <p:spPr bwMode="auto">
          <a:xfrm>
            <a:off x="6084888" y="4710113"/>
            <a:ext cx="2097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LABORATORY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 flipH="1" flipV="1">
            <a:off x="6948488" y="4437063"/>
            <a:ext cx="149225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7524750" y="4437063"/>
            <a:ext cx="287338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8027988" y="5045075"/>
            <a:ext cx="576262" cy="385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7524750" y="5280025"/>
            <a:ext cx="503238" cy="590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7097713" y="5280025"/>
            <a:ext cx="282575" cy="1168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H="1">
            <a:off x="6443663" y="5280025"/>
            <a:ext cx="360362" cy="722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84" name="TextBox 129"/>
          <p:cNvSpPr txBox="1">
            <a:spLocks noChangeArrowheads="1"/>
          </p:cNvSpPr>
          <p:nvPr/>
        </p:nvSpPr>
        <p:spPr bwMode="auto">
          <a:xfrm>
            <a:off x="6227763" y="3983038"/>
            <a:ext cx="1439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PATHOLOGY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9185" name="TextBox 131"/>
          <p:cNvSpPr txBox="1">
            <a:spLocks noChangeArrowheads="1"/>
          </p:cNvSpPr>
          <p:nvPr/>
        </p:nvSpPr>
        <p:spPr bwMode="auto">
          <a:xfrm>
            <a:off x="7778750" y="4059238"/>
            <a:ext cx="1260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BIOCHEM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9186" name="TextBox 132"/>
          <p:cNvSpPr txBox="1">
            <a:spLocks noChangeArrowheads="1"/>
          </p:cNvSpPr>
          <p:nvPr/>
        </p:nvSpPr>
        <p:spPr bwMode="auto">
          <a:xfrm>
            <a:off x="5435600" y="6061075"/>
            <a:ext cx="1873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HAEMATOLOGY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9187" name="TextBox 134"/>
          <p:cNvSpPr txBox="1">
            <a:spLocks noChangeArrowheads="1"/>
          </p:cNvSpPr>
          <p:nvPr/>
        </p:nvSpPr>
        <p:spPr bwMode="auto">
          <a:xfrm>
            <a:off x="6545263" y="6448425"/>
            <a:ext cx="17922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IMMUNOLOGY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9188" name="TextBox 136"/>
          <p:cNvSpPr txBox="1">
            <a:spLocks noChangeArrowheads="1"/>
          </p:cNvSpPr>
          <p:nvPr/>
        </p:nvSpPr>
        <p:spPr bwMode="auto">
          <a:xfrm>
            <a:off x="7918450" y="5372100"/>
            <a:ext cx="1225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GENETICS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49189" name="TextBox 137"/>
          <p:cNvSpPr txBox="1">
            <a:spLocks noChangeArrowheads="1"/>
          </p:cNvSpPr>
          <p:nvPr/>
        </p:nvSpPr>
        <p:spPr bwMode="auto">
          <a:xfrm>
            <a:off x="7246938" y="5870575"/>
            <a:ext cx="1897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MICROBIOLOGY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cxnSp>
        <p:nvCxnSpPr>
          <p:cNvPr id="142" name="Straight Arrow Connector 141"/>
          <p:cNvCxnSpPr>
            <a:stCxn id="100" idx="0"/>
          </p:cNvCxnSpPr>
          <p:nvPr/>
        </p:nvCxnSpPr>
        <p:spPr>
          <a:xfrm flipH="1" flipV="1">
            <a:off x="6084888" y="476250"/>
            <a:ext cx="566737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7023100" y="387350"/>
            <a:ext cx="128588" cy="58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7524750" y="620713"/>
            <a:ext cx="25400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V="1">
            <a:off x="7651750" y="1022350"/>
            <a:ext cx="376238" cy="10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49201" idx="1"/>
          </p:cNvCxnSpPr>
          <p:nvPr/>
        </p:nvCxnSpPr>
        <p:spPr>
          <a:xfrm>
            <a:off x="7524750" y="1341438"/>
            <a:ext cx="296863" cy="150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7172325" y="1455738"/>
            <a:ext cx="668338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endCxn id="49203" idx="0"/>
          </p:cNvCxnSpPr>
          <p:nvPr/>
        </p:nvCxnSpPr>
        <p:spPr>
          <a:xfrm>
            <a:off x="6804025" y="1433513"/>
            <a:ext cx="26988" cy="187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H="1" flipV="1">
            <a:off x="5580063" y="722313"/>
            <a:ext cx="461962" cy="185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flipH="1">
            <a:off x="6084888" y="1417638"/>
            <a:ext cx="142875" cy="274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99" name="TextBox 170"/>
          <p:cNvSpPr txBox="1">
            <a:spLocks noChangeArrowheads="1"/>
          </p:cNvSpPr>
          <p:nvPr/>
        </p:nvSpPr>
        <p:spPr bwMode="auto">
          <a:xfrm>
            <a:off x="7670800" y="276225"/>
            <a:ext cx="1476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ENDOCRINE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9200" name="TextBox 171"/>
          <p:cNvSpPr txBox="1">
            <a:spLocks noChangeArrowheads="1"/>
          </p:cNvSpPr>
          <p:nvPr/>
        </p:nvSpPr>
        <p:spPr bwMode="auto">
          <a:xfrm>
            <a:off x="8027988" y="722313"/>
            <a:ext cx="1116012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RENAL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9201" name="TextBox 172"/>
          <p:cNvSpPr txBox="1">
            <a:spLocks noChangeArrowheads="1"/>
          </p:cNvSpPr>
          <p:nvPr/>
        </p:nvSpPr>
        <p:spPr bwMode="auto">
          <a:xfrm>
            <a:off x="7821613" y="1292225"/>
            <a:ext cx="128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CARDIAC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9202" name="TextBox 173"/>
          <p:cNvSpPr txBox="1">
            <a:spLocks noChangeArrowheads="1"/>
          </p:cNvSpPr>
          <p:nvPr/>
        </p:nvSpPr>
        <p:spPr bwMode="auto">
          <a:xfrm>
            <a:off x="6831013" y="1955800"/>
            <a:ext cx="2492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GASTROENTEROLOGY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9203" name="TextBox 175"/>
          <p:cNvSpPr txBox="1">
            <a:spLocks noChangeArrowheads="1"/>
          </p:cNvSpPr>
          <p:nvPr/>
        </p:nvSpPr>
        <p:spPr bwMode="auto">
          <a:xfrm>
            <a:off x="6288088" y="1620838"/>
            <a:ext cx="1085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ELDERLY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9204" name="TextBox 177"/>
          <p:cNvSpPr txBox="1">
            <a:spLocks noChangeArrowheads="1"/>
          </p:cNvSpPr>
          <p:nvPr/>
        </p:nvSpPr>
        <p:spPr bwMode="auto">
          <a:xfrm>
            <a:off x="6413500" y="0"/>
            <a:ext cx="205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RHEUMATOLOGY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9205" name="TextBox 182"/>
          <p:cNvSpPr txBox="1">
            <a:spLocks noChangeArrowheads="1"/>
          </p:cNvSpPr>
          <p:nvPr/>
        </p:nvSpPr>
        <p:spPr bwMode="auto">
          <a:xfrm>
            <a:off x="4967288" y="76200"/>
            <a:ext cx="1508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NEUROLOGY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9206" name="TextBox 195"/>
          <p:cNvSpPr txBox="1">
            <a:spLocks noChangeArrowheads="1"/>
          </p:cNvSpPr>
          <p:nvPr/>
        </p:nvSpPr>
        <p:spPr bwMode="auto">
          <a:xfrm>
            <a:off x="5435600" y="1697038"/>
            <a:ext cx="1008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DERM.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9207" name="TextBox 196"/>
          <p:cNvSpPr txBox="1">
            <a:spLocks noChangeArrowheads="1"/>
          </p:cNvSpPr>
          <p:nvPr/>
        </p:nvSpPr>
        <p:spPr bwMode="auto">
          <a:xfrm>
            <a:off x="4471988" y="433388"/>
            <a:ext cx="1495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INFECTIOUS</a:t>
            </a:r>
          </a:p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DISEASES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cxnSp>
        <p:nvCxnSpPr>
          <p:cNvPr id="207" name="Straight Arrow Connector 206"/>
          <p:cNvCxnSpPr/>
          <p:nvPr/>
        </p:nvCxnSpPr>
        <p:spPr>
          <a:xfrm flipV="1">
            <a:off x="1614488" y="230188"/>
            <a:ext cx="287337" cy="5857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/>
          <p:nvPr/>
        </p:nvCxnSpPr>
        <p:spPr>
          <a:xfrm flipV="1">
            <a:off x="1939925" y="476250"/>
            <a:ext cx="363538" cy="339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/>
          <p:cNvCxnSpPr/>
          <p:nvPr/>
        </p:nvCxnSpPr>
        <p:spPr>
          <a:xfrm flipV="1">
            <a:off x="2092325" y="815975"/>
            <a:ext cx="236538" cy="265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>
            <a:stCxn id="49172" idx="3"/>
            <a:endCxn id="262" idx="1"/>
          </p:cNvCxnSpPr>
          <p:nvPr/>
        </p:nvCxnSpPr>
        <p:spPr>
          <a:xfrm flipV="1">
            <a:off x="2328863" y="1109663"/>
            <a:ext cx="373062" cy="144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>
            <a:off x="2185988" y="1455738"/>
            <a:ext cx="447675" cy="98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/>
          <p:nvPr/>
        </p:nvCxnSpPr>
        <p:spPr>
          <a:xfrm>
            <a:off x="1835150" y="1525588"/>
            <a:ext cx="133350" cy="3286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>
            <a:stCxn id="49172" idx="2"/>
          </p:cNvCxnSpPr>
          <p:nvPr/>
        </p:nvCxnSpPr>
        <p:spPr>
          <a:xfrm flipH="1">
            <a:off x="1431925" y="1484313"/>
            <a:ext cx="182563" cy="536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/>
          <p:cNvSpPr txBox="1"/>
          <p:nvPr/>
        </p:nvSpPr>
        <p:spPr>
          <a:xfrm>
            <a:off x="1600200" y="-34925"/>
            <a:ext cx="14557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VASCULAR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58" name="TextBox 257"/>
          <p:cNvSpPr txBox="1"/>
          <p:nvPr/>
        </p:nvSpPr>
        <p:spPr>
          <a:xfrm>
            <a:off x="2163763" y="200025"/>
            <a:ext cx="19272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MAXILLO-FACIAL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59" name="TextBox 258"/>
          <p:cNvSpPr txBox="1"/>
          <p:nvPr/>
        </p:nvSpPr>
        <p:spPr>
          <a:xfrm>
            <a:off x="2374900" y="569913"/>
            <a:ext cx="1709738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ORTHOPAEDIC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2701925" y="923925"/>
            <a:ext cx="12350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UROLOGY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70" name="TextBox 269"/>
          <p:cNvSpPr txBox="1"/>
          <p:nvPr/>
        </p:nvSpPr>
        <p:spPr>
          <a:xfrm>
            <a:off x="2657475" y="1341438"/>
            <a:ext cx="1427163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COLORECTAL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71" name="TextBox 270"/>
          <p:cNvSpPr txBox="1"/>
          <p:nvPr/>
        </p:nvSpPr>
        <p:spPr>
          <a:xfrm>
            <a:off x="1649413" y="1779588"/>
            <a:ext cx="11207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THYROID</a:t>
            </a:r>
          </a:p>
        </p:txBody>
      </p:sp>
      <p:sp>
        <p:nvSpPr>
          <p:cNvPr id="272" name="TextBox 271"/>
          <p:cNvSpPr txBox="1"/>
          <p:nvPr/>
        </p:nvSpPr>
        <p:spPr>
          <a:xfrm>
            <a:off x="1062038" y="2006600"/>
            <a:ext cx="1176337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CARDIO-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THORACIC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3141663"/>
            <a:ext cx="2520950" cy="719137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b="1" i="1" dirty="0" smtClean="0"/>
              <a:t>DOCTOR</a:t>
            </a:r>
            <a:endParaRPr lang="de-DE" sz="4800" b="1" i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716463" y="1341438"/>
            <a:ext cx="1144587" cy="1582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0198" idx="1"/>
          </p:cNvCxnSpPr>
          <p:nvPr/>
        </p:nvCxnSpPr>
        <p:spPr>
          <a:xfrm flipV="1">
            <a:off x="5097463" y="2652713"/>
            <a:ext cx="1377950" cy="649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3"/>
            <a:endCxn id="50190" idx="1"/>
          </p:cNvCxnSpPr>
          <p:nvPr/>
        </p:nvCxnSpPr>
        <p:spPr>
          <a:xfrm>
            <a:off x="5364163" y="3500438"/>
            <a:ext cx="1079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219700" y="3860800"/>
            <a:ext cx="1008063" cy="72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50191" idx="0"/>
          </p:cNvCxnSpPr>
          <p:nvPr/>
        </p:nvCxnSpPr>
        <p:spPr>
          <a:xfrm>
            <a:off x="4716463" y="3916363"/>
            <a:ext cx="503237" cy="1624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50192" idx="0"/>
          </p:cNvCxnSpPr>
          <p:nvPr/>
        </p:nvCxnSpPr>
        <p:spPr>
          <a:xfrm flipH="1">
            <a:off x="4103688" y="4017963"/>
            <a:ext cx="93662" cy="1027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2409825" y="3860800"/>
            <a:ext cx="1298575" cy="1679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1912938" y="3860800"/>
            <a:ext cx="1109662" cy="1131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1692275" y="3179763"/>
            <a:ext cx="1366838" cy="17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2357438" y="1592263"/>
            <a:ext cx="1277937" cy="1368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50197" idx="2"/>
          </p:cNvCxnSpPr>
          <p:nvPr/>
        </p:nvCxnSpPr>
        <p:spPr>
          <a:xfrm flipH="1" flipV="1">
            <a:off x="4117975" y="2601913"/>
            <a:ext cx="22225" cy="404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" idx="1"/>
          </p:cNvCxnSpPr>
          <p:nvPr/>
        </p:nvCxnSpPr>
        <p:spPr>
          <a:xfrm flipH="1">
            <a:off x="1144588" y="3500438"/>
            <a:ext cx="1698625" cy="517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90" name="TextBox 84"/>
          <p:cNvSpPr txBox="1">
            <a:spLocks noChangeArrowheads="1"/>
          </p:cNvSpPr>
          <p:nvPr/>
        </p:nvSpPr>
        <p:spPr bwMode="auto">
          <a:xfrm>
            <a:off x="6443663" y="3086100"/>
            <a:ext cx="21605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C00000"/>
                </a:solidFill>
                <a:latin typeface="Calibri" pitchFamily="34" charset="0"/>
              </a:rPr>
              <a:t>OBSTETRICS &amp; GYNAECOLOGY</a:t>
            </a:r>
            <a:endParaRPr lang="de-DE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0191" name="TextBox 85"/>
          <p:cNvSpPr txBox="1">
            <a:spLocks noChangeArrowheads="1"/>
          </p:cNvSpPr>
          <p:nvPr/>
        </p:nvSpPr>
        <p:spPr bwMode="auto">
          <a:xfrm>
            <a:off x="4356100" y="5540375"/>
            <a:ext cx="1728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F0"/>
                </a:solidFill>
                <a:latin typeface="Calibri" pitchFamily="34" charset="0"/>
              </a:rPr>
              <a:t>PSYCHIATRY</a:t>
            </a:r>
            <a:endParaRPr lang="de-DE" sz="2400" b="1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50192" name="TextBox 87"/>
          <p:cNvSpPr txBox="1">
            <a:spLocks noChangeArrowheads="1"/>
          </p:cNvSpPr>
          <p:nvPr/>
        </p:nvSpPr>
        <p:spPr bwMode="auto">
          <a:xfrm>
            <a:off x="3189288" y="5045075"/>
            <a:ext cx="18303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PAEDIATRICS</a:t>
            </a:r>
            <a:endParaRPr lang="de-DE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0193" name="TextBox 88"/>
          <p:cNvSpPr txBox="1">
            <a:spLocks noChangeArrowheads="1"/>
          </p:cNvSpPr>
          <p:nvPr/>
        </p:nvSpPr>
        <p:spPr bwMode="auto">
          <a:xfrm>
            <a:off x="55563" y="4992688"/>
            <a:ext cx="2219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ANAESTHETICS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50194" name="TextBox 90"/>
          <p:cNvSpPr txBox="1">
            <a:spLocks noChangeArrowheads="1"/>
          </p:cNvSpPr>
          <p:nvPr/>
        </p:nvSpPr>
        <p:spPr bwMode="auto">
          <a:xfrm>
            <a:off x="-6350" y="3789363"/>
            <a:ext cx="23002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PAIN MANAGEMENT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50195" name="TextBox 92"/>
          <p:cNvSpPr txBox="1">
            <a:spLocks noChangeArrowheads="1"/>
          </p:cNvSpPr>
          <p:nvPr/>
        </p:nvSpPr>
        <p:spPr bwMode="auto">
          <a:xfrm>
            <a:off x="0" y="2781300"/>
            <a:ext cx="19129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C000"/>
                </a:solidFill>
                <a:latin typeface="Calibri" pitchFamily="34" charset="0"/>
              </a:rPr>
              <a:t>ACADEMIA+</a:t>
            </a:r>
          </a:p>
          <a:p>
            <a:r>
              <a:rPr lang="en-GB" sz="2400" b="1">
                <a:solidFill>
                  <a:srgbClr val="FFC000"/>
                </a:solidFill>
                <a:latin typeface="Calibri" pitchFamily="34" charset="0"/>
              </a:rPr>
              <a:t>RESEARCH</a:t>
            </a:r>
            <a:endParaRPr lang="de-DE" sz="2400" b="1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50196" name="TextBox 94"/>
          <p:cNvSpPr txBox="1">
            <a:spLocks noChangeArrowheads="1"/>
          </p:cNvSpPr>
          <p:nvPr/>
        </p:nvSpPr>
        <p:spPr bwMode="auto">
          <a:xfrm>
            <a:off x="900113" y="1022350"/>
            <a:ext cx="1428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SURGERY</a:t>
            </a:r>
            <a:endParaRPr lang="de-DE" sz="24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0197" name="TextBox 96"/>
          <p:cNvSpPr txBox="1">
            <a:spLocks noChangeArrowheads="1"/>
          </p:cNvSpPr>
          <p:nvPr/>
        </p:nvSpPr>
        <p:spPr bwMode="auto">
          <a:xfrm>
            <a:off x="3376613" y="1770063"/>
            <a:ext cx="1482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GENERAL</a:t>
            </a:r>
          </a:p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PRACTICE</a:t>
            </a:r>
            <a:endParaRPr lang="de-DE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0198" name="TextBox 97"/>
          <p:cNvSpPr txBox="1">
            <a:spLocks noChangeArrowheads="1"/>
          </p:cNvSpPr>
          <p:nvPr/>
        </p:nvSpPr>
        <p:spPr bwMode="auto">
          <a:xfrm>
            <a:off x="6475413" y="2422525"/>
            <a:ext cx="172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RADIOLOGY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50199" name="TextBox 98"/>
          <p:cNvSpPr txBox="1">
            <a:spLocks noChangeArrowheads="1"/>
          </p:cNvSpPr>
          <p:nvPr/>
        </p:nvSpPr>
        <p:spPr bwMode="auto">
          <a:xfrm>
            <a:off x="784225" y="5654675"/>
            <a:ext cx="25923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PALLIATIVE CARE </a:t>
            </a:r>
          </a:p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&amp; ONCOLOGY</a:t>
            </a:r>
            <a:endParaRPr lang="de-DE" sz="24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1050" y="971550"/>
            <a:ext cx="15795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PHYSICIAN</a:t>
            </a:r>
            <a:endParaRPr lang="de-DE" sz="2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0201" name="TextBox 100"/>
          <p:cNvSpPr txBox="1">
            <a:spLocks noChangeArrowheads="1"/>
          </p:cNvSpPr>
          <p:nvPr/>
        </p:nvSpPr>
        <p:spPr bwMode="auto">
          <a:xfrm>
            <a:off x="6084888" y="4710113"/>
            <a:ext cx="2097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LABORATORY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 flipH="1" flipV="1">
            <a:off x="6948488" y="4437063"/>
            <a:ext cx="149225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7524750" y="4437063"/>
            <a:ext cx="287338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8027988" y="5045075"/>
            <a:ext cx="576262" cy="385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7524750" y="5280025"/>
            <a:ext cx="503238" cy="590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7097713" y="5280025"/>
            <a:ext cx="282575" cy="1168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H="1">
            <a:off x="6443663" y="5280025"/>
            <a:ext cx="360362" cy="722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208" name="TextBox 129"/>
          <p:cNvSpPr txBox="1">
            <a:spLocks noChangeArrowheads="1"/>
          </p:cNvSpPr>
          <p:nvPr/>
        </p:nvSpPr>
        <p:spPr bwMode="auto">
          <a:xfrm>
            <a:off x="6227763" y="3983038"/>
            <a:ext cx="1439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PATHOLOGY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50209" name="TextBox 131"/>
          <p:cNvSpPr txBox="1">
            <a:spLocks noChangeArrowheads="1"/>
          </p:cNvSpPr>
          <p:nvPr/>
        </p:nvSpPr>
        <p:spPr bwMode="auto">
          <a:xfrm>
            <a:off x="7778750" y="4059238"/>
            <a:ext cx="1260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BIOCHEM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50210" name="TextBox 132"/>
          <p:cNvSpPr txBox="1">
            <a:spLocks noChangeArrowheads="1"/>
          </p:cNvSpPr>
          <p:nvPr/>
        </p:nvSpPr>
        <p:spPr bwMode="auto">
          <a:xfrm>
            <a:off x="5435600" y="6061075"/>
            <a:ext cx="1873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HAEMATOLOGY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50211" name="TextBox 134"/>
          <p:cNvSpPr txBox="1">
            <a:spLocks noChangeArrowheads="1"/>
          </p:cNvSpPr>
          <p:nvPr/>
        </p:nvSpPr>
        <p:spPr bwMode="auto">
          <a:xfrm>
            <a:off x="6545263" y="6448425"/>
            <a:ext cx="17922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IMMUNOLOGY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50212" name="TextBox 136"/>
          <p:cNvSpPr txBox="1">
            <a:spLocks noChangeArrowheads="1"/>
          </p:cNvSpPr>
          <p:nvPr/>
        </p:nvSpPr>
        <p:spPr bwMode="auto">
          <a:xfrm>
            <a:off x="7918450" y="5372100"/>
            <a:ext cx="1225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GENETICS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50213" name="TextBox 137"/>
          <p:cNvSpPr txBox="1">
            <a:spLocks noChangeArrowheads="1"/>
          </p:cNvSpPr>
          <p:nvPr/>
        </p:nvSpPr>
        <p:spPr bwMode="auto">
          <a:xfrm>
            <a:off x="7246938" y="5870575"/>
            <a:ext cx="1897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MICROBIOLOGY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cxnSp>
        <p:nvCxnSpPr>
          <p:cNvPr id="142" name="Straight Arrow Connector 141"/>
          <p:cNvCxnSpPr>
            <a:stCxn id="100" idx="0"/>
          </p:cNvCxnSpPr>
          <p:nvPr/>
        </p:nvCxnSpPr>
        <p:spPr>
          <a:xfrm flipH="1" flipV="1">
            <a:off x="6084888" y="476250"/>
            <a:ext cx="566737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7023100" y="387350"/>
            <a:ext cx="128588" cy="58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7524750" y="620713"/>
            <a:ext cx="25400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V="1">
            <a:off x="7651750" y="1022350"/>
            <a:ext cx="376238" cy="10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50225" idx="1"/>
          </p:cNvCxnSpPr>
          <p:nvPr/>
        </p:nvCxnSpPr>
        <p:spPr>
          <a:xfrm>
            <a:off x="7524750" y="1341438"/>
            <a:ext cx="296863" cy="150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7172325" y="1455738"/>
            <a:ext cx="668338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endCxn id="50227" idx="0"/>
          </p:cNvCxnSpPr>
          <p:nvPr/>
        </p:nvCxnSpPr>
        <p:spPr>
          <a:xfrm>
            <a:off x="6804025" y="1433513"/>
            <a:ext cx="26988" cy="187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H="1" flipV="1">
            <a:off x="5580063" y="722313"/>
            <a:ext cx="461962" cy="185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flipH="1">
            <a:off x="6084888" y="1417638"/>
            <a:ext cx="142875" cy="274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223" name="TextBox 170"/>
          <p:cNvSpPr txBox="1">
            <a:spLocks noChangeArrowheads="1"/>
          </p:cNvSpPr>
          <p:nvPr/>
        </p:nvSpPr>
        <p:spPr bwMode="auto">
          <a:xfrm>
            <a:off x="7670800" y="276225"/>
            <a:ext cx="1476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ENDOCRINE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0224" name="TextBox 171"/>
          <p:cNvSpPr txBox="1">
            <a:spLocks noChangeArrowheads="1"/>
          </p:cNvSpPr>
          <p:nvPr/>
        </p:nvSpPr>
        <p:spPr bwMode="auto">
          <a:xfrm>
            <a:off x="8027988" y="722313"/>
            <a:ext cx="1116012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RENAL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0225" name="TextBox 172"/>
          <p:cNvSpPr txBox="1">
            <a:spLocks noChangeArrowheads="1"/>
          </p:cNvSpPr>
          <p:nvPr/>
        </p:nvSpPr>
        <p:spPr bwMode="auto">
          <a:xfrm>
            <a:off x="7821613" y="1292225"/>
            <a:ext cx="128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CARDIAC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0226" name="TextBox 173"/>
          <p:cNvSpPr txBox="1">
            <a:spLocks noChangeArrowheads="1"/>
          </p:cNvSpPr>
          <p:nvPr/>
        </p:nvSpPr>
        <p:spPr bwMode="auto">
          <a:xfrm>
            <a:off x="6831013" y="1955800"/>
            <a:ext cx="2492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GASTROENTEROLOGY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0227" name="TextBox 175"/>
          <p:cNvSpPr txBox="1">
            <a:spLocks noChangeArrowheads="1"/>
          </p:cNvSpPr>
          <p:nvPr/>
        </p:nvSpPr>
        <p:spPr bwMode="auto">
          <a:xfrm>
            <a:off x="6288088" y="1620838"/>
            <a:ext cx="1085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ELDERLY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0228" name="TextBox 177"/>
          <p:cNvSpPr txBox="1">
            <a:spLocks noChangeArrowheads="1"/>
          </p:cNvSpPr>
          <p:nvPr/>
        </p:nvSpPr>
        <p:spPr bwMode="auto">
          <a:xfrm>
            <a:off x="6413500" y="0"/>
            <a:ext cx="205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RHEUMATOLOGY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0229" name="TextBox 182"/>
          <p:cNvSpPr txBox="1">
            <a:spLocks noChangeArrowheads="1"/>
          </p:cNvSpPr>
          <p:nvPr/>
        </p:nvSpPr>
        <p:spPr bwMode="auto">
          <a:xfrm>
            <a:off x="4967288" y="76200"/>
            <a:ext cx="1508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NEUROLOGY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0230" name="TextBox 195"/>
          <p:cNvSpPr txBox="1">
            <a:spLocks noChangeArrowheads="1"/>
          </p:cNvSpPr>
          <p:nvPr/>
        </p:nvSpPr>
        <p:spPr bwMode="auto">
          <a:xfrm>
            <a:off x="5435600" y="1697038"/>
            <a:ext cx="1008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DERM.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0231" name="TextBox 196"/>
          <p:cNvSpPr txBox="1">
            <a:spLocks noChangeArrowheads="1"/>
          </p:cNvSpPr>
          <p:nvPr/>
        </p:nvSpPr>
        <p:spPr bwMode="auto">
          <a:xfrm>
            <a:off x="4471988" y="433388"/>
            <a:ext cx="1495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INFECTIOUS</a:t>
            </a:r>
          </a:p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DISEASES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cxnSp>
        <p:nvCxnSpPr>
          <p:cNvPr id="207" name="Straight Arrow Connector 206"/>
          <p:cNvCxnSpPr/>
          <p:nvPr/>
        </p:nvCxnSpPr>
        <p:spPr>
          <a:xfrm flipV="1">
            <a:off x="1614488" y="230188"/>
            <a:ext cx="287337" cy="5857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/>
          <p:nvPr/>
        </p:nvCxnSpPr>
        <p:spPr>
          <a:xfrm flipV="1">
            <a:off x="1939925" y="476250"/>
            <a:ext cx="363538" cy="339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/>
          <p:cNvCxnSpPr/>
          <p:nvPr/>
        </p:nvCxnSpPr>
        <p:spPr>
          <a:xfrm flipV="1">
            <a:off x="2092325" y="815975"/>
            <a:ext cx="236538" cy="265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>
            <a:stCxn id="50196" idx="3"/>
            <a:endCxn id="262" idx="1"/>
          </p:cNvCxnSpPr>
          <p:nvPr/>
        </p:nvCxnSpPr>
        <p:spPr>
          <a:xfrm flipV="1">
            <a:off x="2328863" y="1109663"/>
            <a:ext cx="373062" cy="144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>
            <a:off x="2185988" y="1455738"/>
            <a:ext cx="447675" cy="98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/>
          <p:nvPr/>
        </p:nvCxnSpPr>
        <p:spPr>
          <a:xfrm>
            <a:off x="1835150" y="1525588"/>
            <a:ext cx="133350" cy="3286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>
            <a:stCxn id="50196" idx="2"/>
          </p:cNvCxnSpPr>
          <p:nvPr/>
        </p:nvCxnSpPr>
        <p:spPr>
          <a:xfrm flipH="1">
            <a:off x="1431925" y="1484313"/>
            <a:ext cx="182563" cy="536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Arrow Connector 252"/>
          <p:cNvCxnSpPr/>
          <p:nvPr/>
        </p:nvCxnSpPr>
        <p:spPr>
          <a:xfrm flipH="1">
            <a:off x="900113" y="1455738"/>
            <a:ext cx="265112" cy="565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/>
          <p:cNvSpPr txBox="1"/>
          <p:nvPr/>
        </p:nvSpPr>
        <p:spPr>
          <a:xfrm>
            <a:off x="1600200" y="-34925"/>
            <a:ext cx="14557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VASCULAR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58" name="TextBox 257"/>
          <p:cNvSpPr txBox="1"/>
          <p:nvPr/>
        </p:nvSpPr>
        <p:spPr>
          <a:xfrm>
            <a:off x="2163763" y="200025"/>
            <a:ext cx="19272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MAXILLO-FACIAL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59" name="TextBox 258"/>
          <p:cNvSpPr txBox="1"/>
          <p:nvPr/>
        </p:nvSpPr>
        <p:spPr>
          <a:xfrm>
            <a:off x="2374900" y="569913"/>
            <a:ext cx="1709738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ORTHOPAEDIC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2701925" y="923925"/>
            <a:ext cx="12350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UROLOGY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70" name="TextBox 269"/>
          <p:cNvSpPr txBox="1"/>
          <p:nvPr/>
        </p:nvSpPr>
        <p:spPr>
          <a:xfrm>
            <a:off x="2657475" y="1341438"/>
            <a:ext cx="1427163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COLORECTAL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71" name="TextBox 270"/>
          <p:cNvSpPr txBox="1"/>
          <p:nvPr/>
        </p:nvSpPr>
        <p:spPr>
          <a:xfrm>
            <a:off x="1649413" y="1779588"/>
            <a:ext cx="11207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THYROID</a:t>
            </a:r>
          </a:p>
        </p:txBody>
      </p:sp>
      <p:sp>
        <p:nvSpPr>
          <p:cNvPr id="272" name="TextBox 271"/>
          <p:cNvSpPr txBox="1"/>
          <p:nvPr/>
        </p:nvSpPr>
        <p:spPr>
          <a:xfrm>
            <a:off x="1062038" y="2006600"/>
            <a:ext cx="1176337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CARDIO-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THORACIC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81" name="TextBox 280"/>
          <p:cNvSpPr txBox="1"/>
          <p:nvPr/>
        </p:nvSpPr>
        <p:spPr>
          <a:xfrm>
            <a:off x="217488" y="2006600"/>
            <a:ext cx="103346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PLASTIC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3141663"/>
            <a:ext cx="2520950" cy="719137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b="1" i="1" dirty="0" smtClean="0"/>
              <a:t>DOCTOR</a:t>
            </a:r>
            <a:endParaRPr lang="de-DE" sz="4800" b="1" i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716463" y="1341438"/>
            <a:ext cx="1144587" cy="15827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1222" idx="1"/>
          </p:cNvCxnSpPr>
          <p:nvPr/>
        </p:nvCxnSpPr>
        <p:spPr>
          <a:xfrm flipV="1">
            <a:off x="5097463" y="2652713"/>
            <a:ext cx="1377950" cy="6492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3"/>
            <a:endCxn id="51214" idx="1"/>
          </p:cNvCxnSpPr>
          <p:nvPr/>
        </p:nvCxnSpPr>
        <p:spPr>
          <a:xfrm>
            <a:off x="5364163" y="3500438"/>
            <a:ext cx="10795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219700" y="3860800"/>
            <a:ext cx="1008063" cy="7207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51215" idx="0"/>
          </p:cNvCxnSpPr>
          <p:nvPr/>
        </p:nvCxnSpPr>
        <p:spPr>
          <a:xfrm>
            <a:off x="4716463" y="3916363"/>
            <a:ext cx="503237" cy="16240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51216" idx="0"/>
          </p:cNvCxnSpPr>
          <p:nvPr/>
        </p:nvCxnSpPr>
        <p:spPr>
          <a:xfrm flipH="1">
            <a:off x="4103688" y="4017963"/>
            <a:ext cx="93662" cy="10271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2409825" y="3860800"/>
            <a:ext cx="1298575" cy="16795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1912938" y="3860800"/>
            <a:ext cx="1109662" cy="11318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1692275" y="3179763"/>
            <a:ext cx="1366838" cy="174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2357438" y="1592263"/>
            <a:ext cx="1277937" cy="13684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51221" idx="2"/>
          </p:cNvCxnSpPr>
          <p:nvPr/>
        </p:nvCxnSpPr>
        <p:spPr>
          <a:xfrm flipH="1" flipV="1">
            <a:off x="4117975" y="2601913"/>
            <a:ext cx="22225" cy="4048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" idx="1"/>
          </p:cNvCxnSpPr>
          <p:nvPr/>
        </p:nvCxnSpPr>
        <p:spPr>
          <a:xfrm flipH="1">
            <a:off x="1144588" y="3500438"/>
            <a:ext cx="1698625" cy="5175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14" name="TextBox 84"/>
          <p:cNvSpPr txBox="1">
            <a:spLocks noChangeArrowheads="1"/>
          </p:cNvSpPr>
          <p:nvPr/>
        </p:nvSpPr>
        <p:spPr bwMode="auto">
          <a:xfrm>
            <a:off x="6443663" y="3086100"/>
            <a:ext cx="21605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C00000"/>
                </a:solidFill>
                <a:latin typeface="Calibri" pitchFamily="34" charset="0"/>
              </a:rPr>
              <a:t>OBSTETRICS &amp; GYNAECOLOGY</a:t>
            </a:r>
            <a:endParaRPr lang="de-DE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1215" name="TextBox 85"/>
          <p:cNvSpPr txBox="1">
            <a:spLocks noChangeArrowheads="1"/>
          </p:cNvSpPr>
          <p:nvPr/>
        </p:nvSpPr>
        <p:spPr bwMode="auto">
          <a:xfrm>
            <a:off x="4356100" y="5540375"/>
            <a:ext cx="1728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F0"/>
                </a:solidFill>
                <a:latin typeface="Calibri" pitchFamily="34" charset="0"/>
              </a:rPr>
              <a:t>PSYCHIATRY</a:t>
            </a:r>
            <a:endParaRPr lang="de-DE" sz="2400" b="1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51216" name="TextBox 87"/>
          <p:cNvSpPr txBox="1">
            <a:spLocks noChangeArrowheads="1"/>
          </p:cNvSpPr>
          <p:nvPr/>
        </p:nvSpPr>
        <p:spPr bwMode="auto">
          <a:xfrm>
            <a:off x="3189288" y="5045075"/>
            <a:ext cx="18303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PAEDIATRICS</a:t>
            </a:r>
            <a:endParaRPr lang="de-DE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1217" name="TextBox 88"/>
          <p:cNvSpPr txBox="1">
            <a:spLocks noChangeArrowheads="1"/>
          </p:cNvSpPr>
          <p:nvPr/>
        </p:nvSpPr>
        <p:spPr bwMode="auto">
          <a:xfrm>
            <a:off x="55563" y="4992688"/>
            <a:ext cx="2219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ANAESTHETICS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51218" name="TextBox 90"/>
          <p:cNvSpPr txBox="1">
            <a:spLocks noChangeArrowheads="1"/>
          </p:cNvSpPr>
          <p:nvPr/>
        </p:nvSpPr>
        <p:spPr bwMode="auto">
          <a:xfrm>
            <a:off x="-6350" y="3789363"/>
            <a:ext cx="23002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PAIN MANAGEMENT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51219" name="TextBox 92"/>
          <p:cNvSpPr txBox="1">
            <a:spLocks noChangeArrowheads="1"/>
          </p:cNvSpPr>
          <p:nvPr/>
        </p:nvSpPr>
        <p:spPr bwMode="auto">
          <a:xfrm>
            <a:off x="0" y="2781300"/>
            <a:ext cx="19129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C000"/>
                </a:solidFill>
                <a:latin typeface="Calibri" pitchFamily="34" charset="0"/>
              </a:rPr>
              <a:t>ACADEMIA+</a:t>
            </a:r>
          </a:p>
          <a:p>
            <a:r>
              <a:rPr lang="en-GB" sz="2400" b="1">
                <a:solidFill>
                  <a:srgbClr val="FFC000"/>
                </a:solidFill>
                <a:latin typeface="Calibri" pitchFamily="34" charset="0"/>
              </a:rPr>
              <a:t>RESEARCH</a:t>
            </a:r>
            <a:endParaRPr lang="de-DE" sz="2400" b="1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51220" name="TextBox 94"/>
          <p:cNvSpPr txBox="1">
            <a:spLocks noChangeArrowheads="1"/>
          </p:cNvSpPr>
          <p:nvPr/>
        </p:nvSpPr>
        <p:spPr bwMode="auto">
          <a:xfrm>
            <a:off x="900113" y="1022350"/>
            <a:ext cx="1428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SURGERY</a:t>
            </a:r>
            <a:endParaRPr lang="de-DE" sz="24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1221" name="TextBox 96"/>
          <p:cNvSpPr txBox="1">
            <a:spLocks noChangeArrowheads="1"/>
          </p:cNvSpPr>
          <p:nvPr/>
        </p:nvSpPr>
        <p:spPr bwMode="auto">
          <a:xfrm>
            <a:off x="3376613" y="1770063"/>
            <a:ext cx="1482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GENERAL</a:t>
            </a:r>
          </a:p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PRACTICE</a:t>
            </a:r>
            <a:endParaRPr lang="de-DE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1222" name="TextBox 97"/>
          <p:cNvSpPr txBox="1">
            <a:spLocks noChangeArrowheads="1"/>
          </p:cNvSpPr>
          <p:nvPr/>
        </p:nvSpPr>
        <p:spPr bwMode="auto">
          <a:xfrm>
            <a:off x="6475413" y="2422525"/>
            <a:ext cx="172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RADIOLOGY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51223" name="TextBox 98"/>
          <p:cNvSpPr txBox="1">
            <a:spLocks noChangeArrowheads="1"/>
          </p:cNvSpPr>
          <p:nvPr/>
        </p:nvSpPr>
        <p:spPr bwMode="auto">
          <a:xfrm>
            <a:off x="784225" y="5654675"/>
            <a:ext cx="25923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PALLIATIVE CARE </a:t>
            </a:r>
          </a:p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&amp; ONCOLOGY</a:t>
            </a:r>
            <a:endParaRPr lang="de-DE" sz="24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1050" y="971550"/>
            <a:ext cx="15795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PHYSICIAN</a:t>
            </a:r>
            <a:endParaRPr lang="de-DE" sz="2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1225" name="TextBox 100"/>
          <p:cNvSpPr txBox="1">
            <a:spLocks noChangeArrowheads="1"/>
          </p:cNvSpPr>
          <p:nvPr/>
        </p:nvSpPr>
        <p:spPr bwMode="auto">
          <a:xfrm>
            <a:off x="6084888" y="4710113"/>
            <a:ext cx="2097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LABORATORY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 flipH="1" flipV="1">
            <a:off x="6948488" y="4437063"/>
            <a:ext cx="149225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7524750" y="4437063"/>
            <a:ext cx="287338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8027988" y="5045075"/>
            <a:ext cx="576262" cy="385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7524750" y="5280025"/>
            <a:ext cx="503238" cy="590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7097713" y="5280025"/>
            <a:ext cx="282575" cy="1168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H="1">
            <a:off x="6443663" y="5280025"/>
            <a:ext cx="360362" cy="722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32" name="TextBox 129"/>
          <p:cNvSpPr txBox="1">
            <a:spLocks noChangeArrowheads="1"/>
          </p:cNvSpPr>
          <p:nvPr/>
        </p:nvSpPr>
        <p:spPr bwMode="auto">
          <a:xfrm>
            <a:off x="6227763" y="3983038"/>
            <a:ext cx="1439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PATHOLOGY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51233" name="TextBox 131"/>
          <p:cNvSpPr txBox="1">
            <a:spLocks noChangeArrowheads="1"/>
          </p:cNvSpPr>
          <p:nvPr/>
        </p:nvSpPr>
        <p:spPr bwMode="auto">
          <a:xfrm>
            <a:off x="7778750" y="4059238"/>
            <a:ext cx="1260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BIOCHEM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51234" name="TextBox 132"/>
          <p:cNvSpPr txBox="1">
            <a:spLocks noChangeArrowheads="1"/>
          </p:cNvSpPr>
          <p:nvPr/>
        </p:nvSpPr>
        <p:spPr bwMode="auto">
          <a:xfrm>
            <a:off x="5435600" y="6061075"/>
            <a:ext cx="1873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HAEMATOLOGY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51235" name="TextBox 134"/>
          <p:cNvSpPr txBox="1">
            <a:spLocks noChangeArrowheads="1"/>
          </p:cNvSpPr>
          <p:nvPr/>
        </p:nvSpPr>
        <p:spPr bwMode="auto">
          <a:xfrm>
            <a:off x="6545263" y="6448425"/>
            <a:ext cx="17922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IMMUNOLOGY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51236" name="TextBox 136"/>
          <p:cNvSpPr txBox="1">
            <a:spLocks noChangeArrowheads="1"/>
          </p:cNvSpPr>
          <p:nvPr/>
        </p:nvSpPr>
        <p:spPr bwMode="auto">
          <a:xfrm>
            <a:off x="7918450" y="5372100"/>
            <a:ext cx="1225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GENETICS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51237" name="TextBox 137"/>
          <p:cNvSpPr txBox="1">
            <a:spLocks noChangeArrowheads="1"/>
          </p:cNvSpPr>
          <p:nvPr/>
        </p:nvSpPr>
        <p:spPr bwMode="auto">
          <a:xfrm>
            <a:off x="7246938" y="5870575"/>
            <a:ext cx="1897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MICROBIOLOGY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cxnSp>
        <p:nvCxnSpPr>
          <p:cNvPr id="142" name="Straight Arrow Connector 141"/>
          <p:cNvCxnSpPr>
            <a:stCxn id="100" idx="0"/>
          </p:cNvCxnSpPr>
          <p:nvPr/>
        </p:nvCxnSpPr>
        <p:spPr>
          <a:xfrm flipH="1" flipV="1">
            <a:off x="6084888" y="476250"/>
            <a:ext cx="566737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7023100" y="387350"/>
            <a:ext cx="128588" cy="58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7524750" y="620713"/>
            <a:ext cx="25400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V="1">
            <a:off x="7651750" y="1022350"/>
            <a:ext cx="376238" cy="10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51249" idx="1"/>
          </p:cNvCxnSpPr>
          <p:nvPr/>
        </p:nvCxnSpPr>
        <p:spPr>
          <a:xfrm>
            <a:off x="7524750" y="1341438"/>
            <a:ext cx="296863" cy="150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7172325" y="1455738"/>
            <a:ext cx="668338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endCxn id="51251" idx="0"/>
          </p:cNvCxnSpPr>
          <p:nvPr/>
        </p:nvCxnSpPr>
        <p:spPr>
          <a:xfrm>
            <a:off x="6804025" y="1433513"/>
            <a:ext cx="26988" cy="187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H="1" flipV="1">
            <a:off x="5580063" y="722313"/>
            <a:ext cx="461962" cy="185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flipH="1">
            <a:off x="6084888" y="1417638"/>
            <a:ext cx="142875" cy="274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47" name="TextBox 170"/>
          <p:cNvSpPr txBox="1">
            <a:spLocks noChangeArrowheads="1"/>
          </p:cNvSpPr>
          <p:nvPr/>
        </p:nvSpPr>
        <p:spPr bwMode="auto">
          <a:xfrm>
            <a:off x="7670800" y="276225"/>
            <a:ext cx="1476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ENDOCRINE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1248" name="TextBox 171"/>
          <p:cNvSpPr txBox="1">
            <a:spLocks noChangeArrowheads="1"/>
          </p:cNvSpPr>
          <p:nvPr/>
        </p:nvSpPr>
        <p:spPr bwMode="auto">
          <a:xfrm>
            <a:off x="8027988" y="722313"/>
            <a:ext cx="1116012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RENAL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1249" name="TextBox 172"/>
          <p:cNvSpPr txBox="1">
            <a:spLocks noChangeArrowheads="1"/>
          </p:cNvSpPr>
          <p:nvPr/>
        </p:nvSpPr>
        <p:spPr bwMode="auto">
          <a:xfrm>
            <a:off x="7821613" y="1292225"/>
            <a:ext cx="128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CARDIAC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1250" name="TextBox 173"/>
          <p:cNvSpPr txBox="1">
            <a:spLocks noChangeArrowheads="1"/>
          </p:cNvSpPr>
          <p:nvPr/>
        </p:nvSpPr>
        <p:spPr bwMode="auto">
          <a:xfrm>
            <a:off x="6831013" y="1955800"/>
            <a:ext cx="2492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GASTROENTEROLOGY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1251" name="TextBox 175"/>
          <p:cNvSpPr txBox="1">
            <a:spLocks noChangeArrowheads="1"/>
          </p:cNvSpPr>
          <p:nvPr/>
        </p:nvSpPr>
        <p:spPr bwMode="auto">
          <a:xfrm>
            <a:off x="6288088" y="1620838"/>
            <a:ext cx="1085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ELDERLY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1252" name="TextBox 177"/>
          <p:cNvSpPr txBox="1">
            <a:spLocks noChangeArrowheads="1"/>
          </p:cNvSpPr>
          <p:nvPr/>
        </p:nvSpPr>
        <p:spPr bwMode="auto">
          <a:xfrm>
            <a:off x="6413500" y="0"/>
            <a:ext cx="205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RHEUMATOLOGY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1253" name="TextBox 182"/>
          <p:cNvSpPr txBox="1">
            <a:spLocks noChangeArrowheads="1"/>
          </p:cNvSpPr>
          <p:nvPr/>
        </p:nvSpPr>
        <p:spPr bwMode="auto">
          <a:xfrm>
            <a:off x="4967288" y="76200"/>
            <a:ext cx="1508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NEUROLOGY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1254" name="TextBox 195"/>
          <p:cNvSpPr txBox="1">
            <a:spLocks noChangeArrowheads="1"/>
          </p:cNvSpPr>
          <p:nvPr/>
        </p:nvSpPr>
        <p:spPr bwMode="auto">
          <a:xfrm>
            <a:off x="5435600" y="1697038"/>
            <a:ext cx="1008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DERM.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1255" name="TextBox 196"/>
          <p:cNvSpPr txBox="1">
            <a:spLocks noChangeArrowheads="1"/>
          </p:cNvSpPr>
          <p:nvPr/>
        </p:nvSpPr>
        <p:spPr bwMode="auto">
          <a:xfrm>
            <a:off x="4471988" y="433388"/>
            <a:ext cx="1495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INFECTIOUS</a:t>
            </a:r>
          </a:p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DISEASES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cxnSp>
        <p:nvCxnSpPr>
          <p:cNvPr id="207" name="Straight Arrow Connector 206"/>
          <p:cNvCxnSpPr/>
          <p:nvPr/>
        </p:nvCxnSpPr>
        <p:spPr>
          <a:xfrm flipV="1">
            <a:off x="1614488" y="230188"/>
            <a:ext cx="287337" cy="5857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/>
          <p:nvPr/>
        </p:nvCxnSpPr>
        <p:spPr>
          <a:xfrm flipV="1">
            <a:off x="1939925" y="476250"/>
            <a:ext cx="363538" cy="339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/>
          <p:cNvCxnSpPr/>
          <p:nvPr/>
        </p:nvCxnSpPr>
        <p:spPr>
          <a:xfrm flipV="1">
            <a:off x="2092325" y="815975"/>
            <a:ext cx="236538" cy="265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>
            <a:stCxn id="51220" idx="3"/>
            <a:endCxn id="262" idx="1"/>
          </p:cNvCxnSpPr>
          <p:nvPr/>
        </p:nvCxnSpPr>
        <p:spPr>
          <a:xfrm flipV="1">
            <a:off x="2328863" y="1109663"/>
            <a:ext cx="373062" cy="144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>
            <a:off x="2185988" y="1455738"/>
            <a:ext cx="447675" cy="98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/>
          <p:nvPr/>
        </p:nvCxnSpPr>
        <p:spPr>
          <a:xfrm>
            <a:off x="1835150" y="1525588"/>
            <a:ext cx="133350" cy="3286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>
            <a:stCxn id="51220" idx="2"/>
          </p:cNvCxnSpPr>
          <p:nvPr/>
        </p:nvCxnSpPr>
        <p:spPr>
          <a:xfrm flipH="1">
            <a:off x="1431925" y="1484313"/>
            <a:ext cx="182563" cy="536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Arrow Connector 249"/>
          <p:cNvCxnSpPr/>
          <p:nvPr/>
        </p:nvCxnSpPr>
        <p:spPr>
          <a:xfrm flipH="1">
            <a:off x="665163" y="1417638"/>
            <a:ext cx="290512" cy="188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Arrow Connector 252"/>
          <p:cNvCxnSpPr/>
          <p:nvPr/>
        </p:nvCxnSpPr>
        <p:spPr>
          <a:xfrm flipH="1">
            <a:off x="900113" y="1455738"/>
            <a:ext cx="265112" cy="565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/>
          <p:cNvSpPr txBox="1"/>
          <p:nvPr/>
        </p:nvSpPr>
        <p:spPr>
          <a:xfrm>
            <a:off x="1600200" y="-34925"/>
            <a:ext cx="14557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VASCULAR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58" name="TextBox 257"/>
          <p:cNvSpPr txBox="1"/>
          <p:nvPr/>
        </p:nvSpPr>
        <p:spPr>
          <a:xfrm>
            <a:off x="2163763" y="200025"/>
            <a:ext cx="19272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MAXILLO-FACIAL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59" name="TextBox 258"/>
          <p:cNvSpPr txBox="1"/>
          <p:nvPr/>
        </p:nvSpPr>
        <p:spPr>
          <a:xfrm>
            <a:off x="2374900" y="569913"/>
            <a:ext cx="1709738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ORTHOPAEDIC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2701925" y="923925"/>
            <a:ext cx="12350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UROLOGY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70" name="TextBox 269"/>
          <p:cNvSpPr txBox="1"/>
          <p:nvPr/>
        </p:nvSpPr>
        <p:spPr>
          <a:xfrm>
            <a:off x="2657475" y="1341438"/>
            <a:ext cx="1427163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COLORECTAL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71" name="TextBox 270"/>
          <p:cNvSpPr txBox="1"/>
          <p:nvPr/>
        </p:nvSpPr>
        <p:spPr>
          <a:xfrm>
            <a:off x="1649413" y="1779588"/>
            <a:ext cx="11207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THYROID</a:t>
            </a:r>
          </a:p>
        </p:txBody>
      </p:sp>
      <p:sp>
        <p:nvSpPr>
          <p:cNvPr id="272" name="TextBox 271"/>
          <p:cNvSpPr txBox="1"/>
          <p:nvPr/>
        </p:nvSpPr>
        <p:spPr>
          <a:xfrm>
            <a:off x="1062038" y="2006600"/>
            <a:ext cx="1176337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CARDIO-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THORACIC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81" name="TextBox 280"/>
          <p:cNvSpPr txBox="1"/>
          <p:nvPr/>
        </p:nvSpPr>
        <p:spPr>
          <a:xfrm>
            <a:off x="217488" y="2006600"/>
            <a:ext cx="103346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PLASTIC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85" name="TextBox 284"/>
          <p:cNvSpPr txBox="1"/>
          <p:nvPr/>
        </p:nvSpPr>
        <p:spPr>
          <a:xfrm>
            <a:off x="-19050" y="1585913"/>
            <a:ext cx="10414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TRAUMA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3141663"/>
            <a:ext cx="2520950" cy="719137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b="1" i="1" dirty="0" smtClean="0"/>
              <a:t>DOCTOR</a:t>
            </a:r>
            <a:endParaRPr lang="de-DE" sz="4800" b="1" i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716463" y="1341438"/>
            <a:ext cx="1144587" cy="15827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2246" idx="1"/>
          </p:cNvCxnSpPr>
          <p:nvPr/>
        </p:nvCxnSpPr>
        <p:spPr>
          <a:xfrm flipV="1">
            <a:off x="5097463" y="2652713"/>
            <a:ext cx="1377950" cy="6492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3"/>
            <a:endCxn id="52238" idx="1"/>
          </p:cNvCxnSpPr>
          <p:nvPr/>
        </p:nvCxnSpPr>
        <p:spPr>
          <a:xfrm>
            <a:off x="5364163" y="3500438"/>
            <a:ext cx="10795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219700" y="3860800"/>
            <a:ext cx="1008063" cy="7207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52239" idx="0"/>
          </p:cNvCxnSpPr>
          <p:nvPr/>
        </p:nvCxnSpPr>
        <p:spPr>
          <a:xfrm>
            <a:off x="4716463" y="3916363"/>
            <a:ext cx="503237" cy="16240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52240" idx="0"/>
          </p:cNvCxnSpPr>
          <p:nvPr/>
        </p:nvCxnSpPr>
        <p:spPr>
          <a:xfrm flipH="1">
            <a:off x="4103688" y="4017963"/>
            <a:ext cx="93662" cy="1027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2409825" y="3860800"/>
            <a:ext cx="1298575" cy="16795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1912938" y="3860800"/>
            <a:ext cx="1109662" cy="11318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1692275" y="3179763"/>
            <a:ext cx="1366838" cy="174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2357438" y="1592263"/>
            <a:ext cx="1277937" cy="13684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52245" idx="2"/>
          </p:cNvCxnSpPr>
          <p:nvPr/>
        </p:nvCxnSpPr>
        <p:spPr>
          <a:xfrm flipH="1" flipV="1">
            <a:off x="4117975" y="2601913"/>
            <a:ext cx="22225" cy="4048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" idx="1"/>
          </p:cNvCxnSpPr>
          <p:nvPr/>
        </p:nvCxnSpPr>
        <p:spPr>
          <a:xfrm flipH="1">
            <a:off x="1144588" y="3500438"/>
            <a:ext cx="1698625" cy="5175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2238" name="TextBox 84"/>
          <p:cNvSpPr txBox="1">
            <a:spLocks noChangeArrowheads="1"/>
          </p:cNvSpPr>
          <p:nvPr/>
        </p:nvSpPr>
        <p:spPr bwMode="auto">
          <a:xfrm>
            <a:off x="6443663" y="3086100"/>
            <a:ext cx="21605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C00000"/>
                </a:solidFill>
                <a:latin typeface="Calibri" pitchFamily="34" charset="0"/>
              </a:rPr>
              <a:t>OBSTETRICS &amp; GYNAECOLOGY</a:t>
            </a:r>
            <a:endParaRPr lang="de-DE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2239" name="TextBox 85"/>
          <p:cNvSpPr txBox="1">
            <a:spLocks noChangeArrowheads="1"/>
          </p:cNvSpPr>
          <p:nvPr/>
        </p:nvSpPr>
        <p:spPr bwMode="auto">
          <a:xfrm>
            <a:off x="4356100" y="5540375"/>
            <a:ext cx="1728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F0"/>
                </a:solidFill>
                <a:latin typeface="Calibri" pitchFamily="34" charset="0"/>
              </a:rPr>
              <a:t>PSYCHIATRY</a:t>
            </a:r>
            <a:endParaRPr lang="de-DE" sz="2400" b="1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52240" name="TextBox 87"/>
          <p:cNvSpPr txBox="1">
            <a:spLocks noChangeArrowheads="1"/>
          </p:cNvSpPr>
          <p:nvPr/>
        </p:nvSpPr>
        <p:spPr bwMode="auto">
          <a:xfrm>
            <a:off x="3189288" y="5045075"/>
            <a:ext cx="18303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PAEDIATRICS</a:t>
            </a:r>
            <a:endParaRPr lang="de-DE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2241" name="TextBox 88"/>
          <p:cNvSpPr txBox="1">
            <a:spLocks noChangeArrowheads="1"/>
          </p:cNvSpPr>
          <p:nvPr/>
        </p:nvSpPr>
        <p:spPr bwMode="auto">
          <a:xfrm>
            <a:off x="55563" y="4992688"/>
            <a:ext cx="2219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ANAESTHETICS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52242" name="TextBox 90"/>
          <p:cNvSpPr txBox="1">
            <a:spLocks noChangeArrowheads="1"/>
          </p:cNvSpPr>
          <p:nvPr/>
        </p:nvSpPr>
        <p:spPr bwMode="auto">
          <a:xfrm>
            <a:off x="-6350" y="3789363"/>
            <a:ext cx="23002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PAIN MANAGEMENT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52243" name="TextBox 92"/>
          <p:cNvSpPr txBox="1">
            <a:spLocks noChangeArrowheads="1"/>
          </p:cNvSpPr>
          <p:nvPr/>
        </p:nvSpPr>
        <p:spPr bwMode="auto">
          <a:xfrm>
            <a:off x="0" y="2781300"/>
            <a:ext cx="19129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C000"/>
                </a:solidFill>
                <a:latin typeface="Calibri" pitchFamily="34" charset="0"/>
              </a:rPr>
              <a:t>ACADEMIA+</a:t>
            </a:r>
          </a:p>
          <a:p>
            <a:r>
              <a:rPr lang="en-GB" sz="2400" b="1">
                <a:solidFill>
                  <a:srgbClr val="FFC000"/>
                </a:solidFill>
                <a:latin typeface="Calibri" pitchFamily="34" charset="0"/>
              </a:rPr>
              <a:t>RESEARCH</a:t>
            </a:r>
            <a:endParaRPr lang="de-DE" sz="2400" b="1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52244" name="TextBox 94"/>
          <p:cNvSpPr txBox="1">
            <a:spLocks noChangeArrowheads="1"/>
          </p:cNvSpPr>
          <p:nvPr/>
        </p:nvSpPr>
        <p:spPr bwMode="auto">
          <a:xfrm>
            <a:off x="900113" y="1022350"/>
            <a:ext cx="1428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SURGERY</a:t>
            </a:r>
            <a:endParaRPr lang="de-DE" sz="24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2245" name="TextBox 96"/>
          <p:cNvSpPr txBox="1">
            <a:spLocks noChangeArrowheads="1"/>
          </p:cNvSpPr>
          <p:nvPr/>
        </p:nvSpPr>
        <p:spPr bwMode="auto">
          <a:xfrm>
            <a:off x="3376613" y="1770063"/>
            <a:ext cx="1482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GENERAL</a:t>
            </a:r>
          </a:p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PRACTICE</a:t>
            </a:r>
            <a:endParaRPr lang="de-DE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2246" name="TextBox 97"/>
          <p:cNvSpPr txBox="1">
            <a:spLocks noChangeArrowheads="1"/>
          </p:cNvSpPr>
          <p:nvPr/>
        </p:nvSpPr>
        <p:spPr bwMode="auto">
          <a:xfrm>
            <a:off x="6475413" y="2422525"/>
            <a:ext cx="172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RADIOLOGY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52247" name="TextBox 98"/>
          <p:cNvSpPr txBox="1">
            <a:spLocks noChangeArrowheads="1"/>
          </p:cNvSpPr>
          <p:nvPr/>
        </p:nvSpPr>
        <p:spPr bwMode="auto">
          <a:xfrm>
            <a:off x="784225" y="5654675"/>
            <a:ext cx="25923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PALLIATIVE CARE </a:t>
            </a:r>
          </a:p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&amp; ONCOLOGY</a:t>
            </a:r>
            <a:endParaRPr lang="de-DE" sz="24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1050" y="971550"/>
            <a:ext cx="15795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PHYSICIAN</a:t>
            </a:r>
            <a:endParaRPr lang="de-DE" sz="2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2249" name="TextBox 100"/>
          <p:cNvSpPr txBox="1">
            <a:spLocks noChangeArrowheads="1"/>
          </p:cNvSpPr>
          <p:nvPr/>
        </p:nvSpPr>
        <p:spPr bwMode="auto">
          <a:xfrm>
            <a:off x="6084888" y="4710113"/>
            <a:ext cx="2097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LABORATORY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 flipH="1" flipV="1">
            <a:off x="6948488" y="4437063"/>
            <a:ext cx="149225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7524750" y="4437063"/>
            <a:ext cx="287338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8027988" y="5045075"/>
            <a:ext cx="576262" cy="385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7524750" y="5280025"/>
            <a:ext cx="503238" cy="590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7097713" y="5280025"/>
            <a:ext cx="282575" cy="1168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H="1">
            <a:off x="6443663" y="5280025"/>
            <a:ext cx="360362" cy="722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256" name="TextBox 129"/>
          <p:cNvSpPr txBox="1">
            <a:spLocks noChangeArrowheads="1"/>
          </p:cNvSpPr>
          <p:nvPr/>
        </p:nvSpPr>
        <p:spPr bwMode="auto">
          <a:xfrm>
            <a:off x="6227763" y="3983038"/>
            <a:ext cx="1439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PATHOLOGY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52257" name="TextBox 131"/>
          <p:cNvSpPr txBox="1">
            <a:spLocks noChangeArrowheads="1"/>
          </p:cNvSpPr>
          <p:nvPr/>
        </p:nvSpPr>
        <p:spPr bwMode="auto">
          <a:xfrm>
            <a:off x="7778750" y="4059238"/>
            <a:ext cx="1260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BIOCHEM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52258" name="TextBox 132"/>
          <p:cNvSpPr txBox="1">
            <a:spLocks noChangeArrowheads="1"/>
          </p:cNvSpPr>
          <p:nvPr/>
        </p:nvSpPr>
        <p:spPr bwMode="auto">
          <a:xfrm>
            <a:off x="5435600" y="6061075"/>
            <a:ext cx="1873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HAEMATOLOGY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52259" name="TextBox 134"/>
          <p:cNvSpPr txBox="1">
            <a:spLocks noChangeArrowheads="1"/>
          </p:cNvSpPr>
          <p:nvPr/>
        </p:nvSpPr>
        <p:spPr bwMode="auto">
          <a:xfrm>
            <a:off x="6545263" y="6448425"/>
            <a:ext cx="17922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IMMUNOLOGY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52260" name="TextBox 136"/>
          <p:cNvSpPr txBox="1">
            <a:spLocks noChangeArrowheads="1"/>
          </p:cNvSpPr>
          <p:nvPr/>
        </p:nvSpPr>
        <p:spPr bwMode="auto">
          <a:xfrm>
            <a:off x="7918450" y="5372100"/>
            <a:ext cx="1225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GENETICS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52261" name="TextBox 137"/>
          <p:cNvSpPr txBox="1">
            <a:spLocks noChangeArrowheads="1"/>
          </p:cNvSpPr>
          <p:nvPr/>
        </p:nvSpPr>
        <p:spPr bwMode="auto">
          <a:xfrm>
            <a:off x="7246938" y="5870575"/>
            <a:ext cx="1897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MICROBIOLOGY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cxnSp>
        <p:nvCxnSpPr>
          <p:cNvPr id="142" name="Straight Arrow Connector 141"/>
          <p:cNvCxnSpPr>
            <a:stCxn id="100" idx="0"/>
          </p:cNvCxnSpPr>
          <p:nvPr/>
        </p:nvCxnSpPr>
        <p:spPr>
          <a:xfrm flipH="1" flipV="1">
            <a:off x="6084888" y="476250"/>
            <a:ext cx="566737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7023100" y="387350"/>
            <a:ext cx="128588" cy="58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7524750" y="620713"/>
            <a:ext cx="25400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V="1">
            <a:off x="7651750" y="1022350"/>
            <a:ext cx="376238" cy="10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52273" idx="1"/>
          </p:cNvCxnSpPr>
          <p:nvPr/>
        </p:nvCxnSpPr>
        <p:spPr>
          <a:xfrm>
            <a:off x="7524750" y="1341438"/>
            <a:ext cx="296863" cy="150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7172325" y="1455738"/>
            <a:ext cx="668338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endCxn id="52275" idx="0"/>
          </p:cNvCxnSpPr>
          <p:nvPr/>
        </p:nvCxnSpPr>
        <p:spPr>
          <a:xfrm>
            <a:off x="6804025" y="1433513"/>
            <a:ext cx="26988" cy="187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H="1" flipV="1">
            <a:off x="5580063" y="722313"/>
            <a:ext cx="461962" cy="185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flipH="1">
            <a:off x="6084888" y="1417638"/>
            <a:ext cx="142875" cy="274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271" name="TextBox 170"/>
          <p:cNvSpPr txBox="1">
            <a:spLocks noChangeArrowheads="1"/>
          </p:cNvSpPr>
          <p:nvPr/>
        </p:nvSpPr>
        <p:spPr bwMode="auto">
          <a:xfrm>
            <a:off x="7670800" y="276225"/>
            <a:ext cx="1476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ENDOCRINE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2272" name="TextBox 171"/>
          <p:cNvSpPr txBox="1">
            <a:spLocks noChangeArrowheads="1"/>
          </p:cNvSpPr>
          <p:nvPr/>
        </p:nvSpPr>
        <p:spPr bwMode="auto">
          <a:xfrm>
            <a:off x="8027988" y="722313"/>
            <a:ext cx="1116012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RENAL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2273" name="TextBox 172"/>
          <p:cNvSpPr txBox="1">
            <a:spLocks noChangeArrowheads="1"/>
          </p:cNvSpPr>
          <p:nvPr/>
        </p:nvSpPr>
        <p:spPr bwMode="auto">
          <a:xfrm>
            <a:off x="7821613" y="1292225"/>
            <a:ext cx="128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CARDIAC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2274" name="TextBox 173"/>
          <p:cNvSpPr txBox="1">
            <a:spLocks noChangeArrowheads="1"/>
          </p:cNvSpPr>
          <p:nvPr/>
        </p:nvSpPr>
        <p:spPr bwMode="auto">
          <a:xfrm>
            <a:off x="6831013" y="1955800"/>
            <a:ext cx="2492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GASTROENTEROLOGY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2275" name="TextBox 175"/>
          <p:cNvSpPr txBox="1">
            <a:spLocks noChangeArrowheads="1"/>
          </p:cNvSpPr>
          <p:nvPr/>
        </p:nvSpPr>
        <p:spPr bwMode="auto">
          <a:xfrm>
            <a:off x="6288088" y="1620838"/>
            <a:ext cx="1085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ELDERLY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2276" name="TextBox 177"/>
          <p:cNvSpPr txBox="1">
            <a:spLocks noChangeArrowheads="1"/>
          </p:cNvSpPr>
          <p:nvPr/>
        </p:nvSpPr>
        <p:spPr bwMode="auto">
          <a:xfrm>
            <a:off x="6413500" y="0"/>
            <a:ext cx="205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RHEUMATOLOGY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2277" name="TextBox 182"/>
          <p:cNvSpPr txBox="1">
            <a:spLocks noChangeArrowheads="1"/>
          </p:cNvSpPr>
          <p:nvPr/>
        </p:nvSpPr>
        <p:spPr bwMode="auto">
          <a:xfrm>
            <a:off x="4967288" y="76200"/>
            <a:ext cx="1508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NEUROLOGY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2278" name="TextBox 195"/>
          <p:cNvSpPr txBox="1">
            <a:spLocks noChangeArrowheads="1"/>
          </p:cNvSpPr>
          <p:nvPr/>
        </p:nvSpPr>
        <p:spPr bwMode="auto">
          <a:xfrm>
            <a:off x="5435600" y="1697038"/>
            <a:ext cx="1008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DERM.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2279" name="TextBox 196"/>
          <p:cNvSpPr txBox="1">
            <a:spLocks noChangeArrowheads="1"/>
          </p:cNvSpPr>
          <p:nvPr/>
        </p:nvSpPr>
        <p:spPr bwMode="auto">
          <a:xfrm>
            <a:off x="4471988" y="433388"/>
            <a:ext cx="1495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INFECTIOUS</a:t>
            </a:r>
          </a:p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DISEASES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cxnSp>
        <p:nvCxnSpPr>
          <p:cNvPr id="207" name="Straight Arrow Connector 206"/>
          <p:cNvCxnSpPr/>
          <p:nvPr/>
        </p:nvCxnSpPr>
        <p:spPr>
          <a:xfrm flipV="1">
            <a:off x="1614488" y="230188"/>
            <a:ext cx="287337" cy="5857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/>
          <p:nvPr/>
        </p:nvCxnSpPr>
        <p:spPr>
          <a:xfrm flipV="1">
            <a:off x="1939925" y="476250"/>
            <a:ext cx="363538" cy="339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/>
          <p:cNvCxnSpPr/>
          <p:nvPr/>
        </p:nvCxnSpPr>
        <p:spPr>
          <a:xfrm flipV="1">
            <a:off x="2092325" y="815975"/>
            <a:ext cx="236538" cy="265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>
            <a:stCxn id="52244" idx="3"/>
            <a:endCxn id="262" idx="1"/>
          </p:cNvCxnSpPr>
          <p:nvPr/>
        </p:nvCxnSpPr>
        <p:spPr>
          <a:xfrm flipV="1">
            <a:off x="2328863" y="1109663"/>
            <a:ext cx="373062" cy="144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>
            <a:off x="2185988" y="1455738"/>
            <a:ext cx="447675" cy="98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/>
          <p:nvPr/>
        </p:nvCxnSpPr>
        <p:spPr>
          <a:xfrm>
            <a:off x="1835150" y="1525588"/>
            <a:ext cx="133350" cy="3286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>
            <a:stCxn id="52244" idx="2"/>
          </p:cNvCxnSpPr>
          <p:nvPr/>
        </p:nvCxnSpPr>
        <p:spPr>
          <a:xfrm flipH="1">
            <a:off x="1431925" y="1484313"/>
            <a:ext cx="182563" cy="536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Arrow Connector 245"/>
          <p:cNvCxnSpPr>
            <a:stCxn id="52244" idx="1"/>
          </p:cNvCxnSpPr>
          <p:nvPr/>
        </p:nvCxnSpPr>
        <p:spPr>
          <a:xfrm flipH="1">
            <a:off x="576263" y="1254125"/>
            <a:ext cx="32385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Arrow Connector 249"/>
          <p:cNvCxnSpPr/>
          <p:nvPr/>
        </p:nvCxnSpPr>
        <p:spPr>
          <a:xfrm flipH="1">
            <a:off x="665163" y="1417638"/>
            <a:ext cx="290512" cy="188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Arrow Connector 252"/>
          <p:cNvCxnSpPr/>
          <p:nvPr/>
        </p:nvCxnSpPr>
        <p:spPr>
          <a:xfrm flipH="1">
            <a:off x="900113" y="1455738"/>
            <a:ext cx="265112" cy="565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/>
          <p:cNvSpPr txBox="1"/>
          <p:nvPr/>
        </p:nvSpPr>
        <p:spPr>
          <a:xfrm>
            <a:off x="1600200" y="-34925"/>
            <a:ext cx="14557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VASCULAR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58" name="TextBox 257"/>
          <p:cNvSpPr txBox="1"/>
          <p:nvPr/>
        </p:nvSpPr>
        <p:spPr>
          <a:xfrm>
            <a:off x="2163763" y="200025"/>
            <a:ext cx="19272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MAXILLO-FACIAL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59" name="TextBox 258"/>
          <p:cNvSpPr txBox="1"/>
          <p:nvPr/>
        </p:nvSpPr>
        <p:spPr>
          <a:xfrm>
            <a:off x="2374900" y="569913"/>
            <a:ext cx="1709738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ORTHOPAEDIC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2701925" y="923925"/>
            <a:ext cx="12350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UROLOGY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70" name="TextBox 269"/>
          <p:cNvSpPr txBox="1"/>
          <p:nvPr/>
        </p:nvSpPr>
        <p:spPr>
          <a:xfrm>
            <a:off x="2657475" y="1341438"/>
            <a:ext cx="1427163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COLORECTAL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71" name="TextBox 270"/>
          <p:cNvSpPr txBox="1"/>
          <p:nvPr/>
        </p:nvSpPr>
        <p:spPr>
          <a:xfrm>
            <a:off x="1649413" y="1779588"/>
            <a:ext cx="11207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THYROID</a:t>
            </a:r>
          </a:p>
        </p:txBody>
      </p:sp>
      <p:sp>
        <p:nvSpPr>
          <p:cNvPr id="272" name="TextBox 271"/>
          <p:cNvSpPr txBox="1"/>
          <p:nvPr/>
        </p:nvSpPr>
        <p:spPr>
          <a:xfrm>
            <a:off x="1062038" y="2006600"/>
            <a:ext cx="1176337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CARDIO-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THORACIC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81" name="TextBox 280"/>
          <p:cNvSpPr txBox="1"/>
          <p:nvPr/>
        </p:nvSpPr>
        <p:spPr>
          <a:xfrm>
            <a:off x="217488" y="2006600"/>
            <a:ext cx="103346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PLASTIC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85" name="TextBox 284"/>
          <p:cNvSpPr txBox="1"/>
          <p:nvPr/>
        </p:nvSpPr>
        <p:spPr>
          <a:xfrm>
            <a:off x="-19050" y="1585913"/>
            <a:ext cx="10414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TRAUMA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89" name="TextBox 288"/>
          <p:cNvSpPr txBox="1"/>
          <p:nvPr/>
        </p:nvSpPr>
        <p:spPr>
          <a:xfrm>
            <a:off x="-12700" y="1154113"/>
            <a:ext cx="7000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ENT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3141663"/>
            <a:ext cx="2520950" cy="719137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b="1" i="1" dirty="0" smtClean="0"/>
              <a:t>DOCTOR</a:t>
            </a:r>
            <a:endParaRPr lang="de-DE" sz="4800" b="1" i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716463" y="1341438"/>
            <a:ext cx="1144587" cy="15827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3270" idx="1"/>
          </p:cNvCxnSpPr>
          <p:nvPr/>
        </p:nvCxnSpPr>
        <p:spPr>
          <a:xfrm flipV="1">
            <a:off x="5097463" y="2652713"/>
            <a:ext cx="1377950" cy="6492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3"/>
            <a:endCxn id="53262" idx="1"/>
          </p:cNvCxnSpPr>
          <p:nvPr/>
        </p:nvCxnSpPr>
        <p:spPr>
          <a:xfrm>
            <a:off x="5364163" y="3500438"/>
            <a:ext cx="10795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219700" y="3860800"/>
            <a:ext cx="1008063" cy="7207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53263" idx="0"/>
          </p:cNvCxnSpPr>
          <p:nvPr/>
        </p:nvCxnSpPr>
        <p:spPr>
          <a:xfrm>
            <a:off x="4716463" y="3916363"/>
            <a:ext cx="503237" cy="16240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53264" idx="0"/>
          </p:cNvCxnSpPr>
          <p:nvPr/>
        </p:nvCxnSpPr>
        <p:spPr>
          <a:xfrm flipH="1">
            <a:off x="4103688" y="4017963"/>
            <a:ext cx="93662" cy="1027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2409825" y="3860800"/>
            <a:ext cx="1298575" cy="16795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1912938" y="3860800"/>
            <a:ext cx="1109662" cy="11318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1692275" y="3179763"/>
            <a:ext cx="1366838" cy="174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2357438" y="1592263"/>
            <a:ext cx="1277937" cy="1368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53269" idx="2"/>
          </p:cNvCxnSpPr>
          <p:nvPr/>
        </p:nvCxnSpPr>
        <p:spPr>
          <a:xfrm flipH="1" flipV="1">
            <a:off x="4117975" y="2601913"/>
            <a:ext cx="22225" cy="4048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" idx="1"/>
          </p:cNvCxnSpPr>
          <p:nvPr/>
        </p:nvCxnSpPr>
        <p:spPr>
          <a:xfrm flipH="1">
            <a:off x="1144588" y="3500438"/>
            <a:ext cx="1698625" cy="5175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3262" name="TextBox 84"/>
          <p:cNvSpPr txBox="1">
            <a:spLocks noChangeArrowheads="1"/>
          </p:cNvSpPr>
          <p:nvPr/>
        </p:nvSpPr>
        <p:spPr bwMode="auto">
          <a:xfrm>
            <a:off x="6443663" y="3086100"/>
            <a:ext cx="21605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C00000"/>
                </a:solidFill>
                <a:latin typeface="Calibri" pitchFamily="34" charset="0"/>
              </a:rPr>
              <a:t>OBSTETRICS &amp; GYNAECOLOGY</a:t>
            </a:r>
            <a:endParaRPr lang="de-DE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3263" name="TextBox 85"/>
          <p:cNvSpPr txBox="1">
            <a:spLocks noChangeArrowheads="1"/>
          </p:cNvSpPr>
          <p:nvPr/>
        </p:nvSpPr>
        <p:spPr bwMode="auto">
          <a:xfrm>
            <a:off x="4356100" y="5540375"/>
            <a:ext cx="1728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F0"/>
                </a:solidFill>
                <a:latin typeface="Calibri" pitchFamily="34" charset="0"/>
              </a:rPr>
              <a:t>PSYCHIATRY</a:t>
            </a:r>
            <a:endParaRPr lang="de-DE" sz="2400" b="1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53264" name="TextBox 87"/>
          <p:cNvSpPr txBox="1">
            <a:spLocks noChangeArrowheads="1"/>
          </p:cNvSpPr>
          <p:nvPr/>
        </p:nvSpPr>
        <p:spPr bwMode="auto">
          <a:xfrm>
            <a:off x="3189288" y="5045075"/>
            <a:ext cx="18303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PAEDIATRICS</a:t>
            </a:r>
            <a:endParaRPr lang="de-DE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3265" name="TextBox 88"/>
          <p:cNvSpPr txBox="1">
            <a:spLocks noChangeArrowheads="1"/>
          </p:cNvSpPr>
          <p:nvPr/>
        </p:nvSpPr>
        <p:spPr bwMode="auto">
          <a:xfrm>
            <a:off x="55563" y="4992688"/>
            <a:ext cx="2219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ANAESTHETICS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53266" name="TextBox 90"/>
          <p:cNvSpPr txBox="1">
            <a:spLocks noChangeArrowheads="1"/>
          </p:cNvSpPr>
          <p:nvPr/>
        </p:nvSpPr>
        <p:spPr bwMode="auto">
          <a:xfrm>
            <a:off x="-6350" y="3789363"/>
            <a:ext cx="23002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PAIN MANAGEMENT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53267" name="TextBox 92"/>
          <p:cNvSpPr txBox="1">
            <a:spLocks noChangeArrowheads="1"/>
          </p:cNvSpPr>
          <p:nvPr/>
        </p:nvSpPr>
        <p:spPr bwMode="auto">
          <a:xfrm>
            <a:off x="0" y="2781300"/>
            <a:ext cx="19129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C000"/>
                </a:solidFill>
                <a:latin typeface="Calibri" pitchFamily="34" charset="0"/>
              </a:rPr>
              <a:t>ACADEMIA+</a:t>
            </a:r>
          </a:p>
          <a:p>
            <a:r>
              <a:rPr lang="en-GB" sz="2400" b="1">
                <a:solidFill>
                  <a:srgbClr val="FFC000"/>
                </a:solidFill>
                <a:latin typeface="Calibri" pitchFamily="34" charset="0"/>
              </a:rPr>
              <a:t>RESEARCH</a:t>
            </a:r>
            <a:endParaRPr lang="de-DE" sz="2400" b="1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53268" name="TextBox 94"/>
          <p:cNvSpPr txBox="1">
            <a:spLocks noChangeArrowheads="1"/>
          </p:cNvSpPr>
          <p:nvPr/>
        </p:nvSpPr>
        <p:spPr bwMode="auto">
          <a:xfrm>
            <a:off x="900113" y="1022350"/>
            <a:ext cx="1428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SURGERY</a:t>
            </a:r>
            <a:endParaRPr lang="de-DE" sz="24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3269" name="TextBox 96"/>
          <p:cNvSpPr txBox="1">
            <a:spLocks noChangeArrowheads="1"/>
          </p:cNvSpPr>
          <p:nvPr/>
        </p:nvSpPr>
        <p:spPr bwMode="auto">
          <a:xfrm>
            <a:off x="3376613" y="1770063"/>
            <a:ext cx="1482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GENERAL</a:t>
            </a:r>
          </a:p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PRACTICE</a:t>
            </a:r>
            <a:endParaRPr lang="de-DE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3270" name="TextBox 97"/>
          <p:cNvSpPr txBox="1">
            <a:spLocks noChangeArrowheads="1"/>
          </p:cNvSpPr>
          <p:nvPr/>
        </p:nvSpPr>
        <p:spPr bwMode="auto">
          <a:xfrm>
            <a:off x="6475413" y="2422525"/>
            <a:ext cx="172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RADIOLOGY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53271" name="TextBox 98"/>
          <p:cNvSpPr txBox="1">
            <a:spLocks noChangeArrowheads="1"/>
          </p:cNvSpPr>
          <p:nvPr/>
        </p:nvSpPr>
        <p:spPr bwMode="auto">
          <a:xfrm>
            <a:off x="784225" y="5654675"/>
            <a:ext cx="25923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PALLIATIVE CARE </a:t>
            </a:r>
          </a:p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&amp; ONCOLOGY</a:t>
            </a:r>
            <a:endParaRPr lang="de-DE" sz="24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1050" y="971550"/>
            <a:ext cx="15795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PHYSICIAN</a:t>
            </a:r>
            <a:endParaRPr lang="de-DE" sz="2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3273" name="TextBox 100"/>
          <p:cNvSpPr txBox="1">
            <a:spLocks noChangeArrowheads="1"/>
          </p:cNvSpPr>
          <p:nvPr/>
        </p:nvSpPr>
        <p:spPr bwMode="auto">
          <a:xfrm>
            <a:off x="6084888" y="4710113"/>
            <a:ext cx="2097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LABORATORY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 flipH="1" flipV="1">
            <a:off x="6948488" y="4437063"/>
            <a:ext cx="149225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7524750" y="4437063"/>
            <a:ext cx="287338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8027988" y="5045075"/>
            <a:ext cx="576262" cy="385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7524750" y="5280025"/>
            <a:ext cx="503238" cy="590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7097713" y="5280025"/>
            <a:ext cx="282575" cy="1168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H="1">
            <a:off x="6443663" y="5280025"/>
            <a:ext cx="360362" cy="722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280" name="TextBox 129"/>
          <p:cNvSpPr txBox="1">
            <a:spLocks noChangeArrowheads="1"/>
          </p:cNvSpPr>
          <p:nvPr/>
        </p:nvSpPr>
        <p:spPr bwMode="auto">
          <a:xfrm>
            <a:off x="6227763" y="3983038"/>
            <a:ext cx="1439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PATHOLOGY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53281" name="TextBox 131"/>
          <p:cNvSpPr txBox="1">
            <a:spLocks noChangeArrowheads="1"/>
          </p:cNvSpPr>
          <p:nvPr/>
        </p:nvSpPr>
        <p:spPr bwMode="auto">
          <a:xfrm>
            <a:off x="7778750" y="4059238"/>
            <a:ext cx="1260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BIOCHEM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53282" name="TextBox 132"/>
          <p:cNvSpPr txBox="1">
            <a:spLocks noChangeArrowheads="1"/>
          </p:cNvSpPr>
          <p:nvPr/>
        </p:nvSpPr>
        <p:spPr bwMode="auto">
          <a:xfrm>
            <a:off x="5435600" y="6061075"/>
            <a:ext cx="1873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HAEMATOLOGY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53283" name="TextBox 134"/>
          <p:cNvSpPr txBox="1">
            <a:spLocks noChangeArrowheads="1"/>
          </p:cNvSpPr>
          <p:nvPr/>
        </p:nvSpPr>
        <p:spPr bwMode="auto">
          <a:xfrm>
            <a:off x="6545263" y="6448425"/>
            <a:ext cx="17922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IMMUNOLOGY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53284" name="TextBox 136"/>
          <p:cNvSpPr txBox="1">
            <a:spLocks noChangeArrowheads="1"/>
          </p:cNvSpPr>
          <p:nvPr/>
        </p:nvSpPr>
        <p:spPr bwMode="auto">
          <a:xfrm>
            <a:off x="7918450" y="5372100"/>
            <a:ext cx="1225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GENETICS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53285" name="TextBox 137"/>
          <p:cNvSpPr txBox="1">
            <a:spLocks noChangeArrowheads="1"/>
          </p:cNvSpPr>
          <p:nvPr/>
        </p:nvSpPr>
        <p:spPr bwMode="auto">
          <a:xfrm>
            <a:off x="7246938" y="5870575"/>
            <a:ext cx="1897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MICROBIOLOGY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cxnSp>
        <p:nvCxnSpPr>
          <p:cNvPr id="142" name="Straight Arrow Connector 141"/>
          <p:cNvCxnSpPr>
            <a:stCxn id="100" idx="0"/>
          </p:cNvCxnSpPr>
          <p:nvPr/>
        </p:nvCxnSpPr>
        <p:spPr>
          <a:xfrm flipH="1" flipV="1">
            <a:off x="6084888" y="476250"/>
            <a:ext cx="566737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7023100" y="387350"/>
            <a:ext cx="128588" cy="58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7524750" y="620713"/>
            <a:ext cx="25400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V="1">
            <a:off x="7651750" y="1022350"/>
            <a:ext cx="376238" cy="10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53297" idx="1"/>
          </p:cNvCxnSpPr>
          <p:nvPr/>
        </p:nvCxnSpPr>
        <p:spPr>
          <a:xfrm>
            <a:off x="7524750" y="1341438"/>
            <a:ext cx="296863" cy="150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7172325" y="1455738"/>
            <a:ext cx="668338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endCxn id="53299" idx="0"/>
          </p:cNvCxnSpPr>
          <p:nvPr/>
        </p:nvCxnSpPr>
        <p:spPr>
          <a:xfrm>
            <a:off x="6804025" y="1433513"/>
            <a:ext cx="26988" cy="187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H="1" flipV="1">
            <a:off x="5580063" y="722313"/>
            <a:ext cx="461962" cy="185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flipH="1">
            <a:off x="6084888" y="1417638"/>
            <a:ext cx="142875" cy="274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295" name="TextBox 170"/>
          <p:cNvSpPr txBox="1">
            <a:spLocks noChangeArrowheads="1"/>
          </p:cNvSpPr>
          <p:nvPr/>
        </p:nvSpPr>
        <p:spPr bwMode="auto">
          <a:xfrm>
            <a:off x="7670800" y="276225"/>
            <a:ext cx="1476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ENDOCRINE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3296" name="TextBox 171"/>
          <p:cNvSpPr txBox="1">
            <a:spLocks noChangeArrowheads="1"/>
          </p:cNvSpPr>
          <p:nvPr/>
        </p:nvSpPr>
        <p:spPr bwMode="auto">
          <a:xfrm>
            <a:off x="8027988" y="722313"/>
            <a:ext cx="1116012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RENAL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3297" name="TextBox 172"/>
          <p:cNvSpPr txBox="1">
            <a:spLocks noChangeArrowheads="1"/>
          </p:cNvSpPr>
          <p:nvPr/>
        </p:nvSpPr>
        <p:spPr bwMode="auto">
          <a:xfrm>
            <a:off x="7821613" y="1292225"/>
            <a:ext cx="128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CARDIAC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3298" name="TextBox 173"/>
          <p:cNvSpPr txBox="1">
            <a:spLocks noChangeArrowheads="1"/>
          </p:cNvSpPr>
          <p:nvPr/>
        </p:nvSpPr>
        <p:spPr bwMode="auto">
          <a:xfrm>
            <a:off x="6831013" y="1955800"/>
            <a:ext cx="2492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GASTROENTEROLOGY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3299" name="TextBox 175"/>
          <p:cNvSpPr txBox="1">
            <a:spLocks noChangeArrowheads="1"/>
          </p:cNvSpPr>
          <p:nvPr/>
        </p:nvSpPr>
        <p:spPr bwMode="auto">
          <a:xfrm>
            <a:off x="6288088" y="1620838"/>
            <a:ext cx="1085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ELDERLY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3300" name="TextBox 177"/>
          <p:cNvSpPr txBox="1">
            <a:spLocks noChangeArrowheads="1"/>
          </p:cNvSpPr>
          <p:nvPr/>
        </p:nvSpPr>
        <p:spPr bwMode="auto">
          <a:xfrm>
            <a:off x="6413500" y="0"/>
            <a:ext cx="205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RHEUMATOLOGY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3301" name="TextBox 182"/>
          <p:cNvSpPr txBox="1">
            <a:spLocks noChangeArrowheads="1"/>
          </p:cNvSpPr>
          <p:nvPr/>
        </p:nvSpPr>
        <p:spPr bwMode="auto">
          <a:xfrm>
            <a:off x="4967288" y="76200"/>
            <a:ext cx="1508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NEUROLOGY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3302" name="TextBox 195"/>
          <p:cNvSpPr txBox="1">
            <a:spLocks noChangeArrowheads="1"/>
          </p:cNvSpPr>
          <p:nvPr/>
        </p:nvSpPr>
        <p:spPr bwMode="auto">
          <a:xfrm>
            <a:off x="5435600" y="1697038"/>
            <a:ext cx="1008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DERM.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3303" name="TextBox 196"/>
          <p:cNvSpPr txBox="1">
            <a:spLocks noChangeArrowheads="1"/>
          </p:cNvSpPr>
          <p:nvPr/>
        </p:nvSpPr>
        <p:spPr bwMode="auto">
          <a:xfrm>
            <a:off x="4471988" y="433388"/>
            <a:ext cx="1495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INFECTIOUS</a:t>
            </a:r>
          </a:p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DISEASES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cxnSp>
        <p:nvCxnSpPr>
          <p:cNvPr id="207" name="Straight Arrow Connector 206"/>
          <p:cNvCxnSpPr/>
          <p:nvPr/>
        </p:nvCxnSpPr>
        <p:spPr>
          <a:xfrm flipV="1">
            <a:off x="1614488" y="230188"/>
            <a:ext cx="287337" cy="5857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/>
          <p:nvPr/>
        </p:nvCxnSpPr>
        <p:spPr>
          <a:xfrm flipV="1">
            <a:off x="1939925" y="476250"/>
            <a:ext cx="363538" cy="339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/>
          <p:cNvCxnSpPr/>
          <p:nvPr/>
        </p:nvCxnSpPr>
        <p:spPr>
          <a:xfrm flipV="1">
            <a:off x="2092325" y="815975"/>
            <a:ext cx="236538" cy="265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>
            <a:stCxn id="53268" idx="3"/>
            <a:endCxn id="262" idx="1"/>
          </p:cNvCxnSpPr>
          <p:nvPr/>
        </p:nvCxnSpPr>
        <p:spPr>
          <a:xfrm flipV="1">
            <a:off x="2328863" y="1109663"/>
            <a:ext cx="373062" cy="144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>
            <a:off x="2185988" y="1455738"/>
            <a:ext cx="447675" cy="98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/>
          <p:nvPr/>
        </p:nvCxnSpPr>
        <p:spPr>
          <a:xfrm>
            <a:off x="1835150" y="1525588"/>
            <a:ext cx="133350" cy="3286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>
            <a:stCxn id="53268" idx="2"/>
          </p:cNvCxnSpPr>
          <p:nvPr/>
        </p:nvCxnSpPr>
        <p:spPr>
          <a:xfrm flipH="1">
            <a:off x="1431925" y="1484313"/>
            <a:ext cx="182563" cy="536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Arrow Connector 242"/>
          <p:cNvCxnSpPr/>
          <p:nvPr/>
        </p:nvCxnSpPr>
        <p:spPr>
          <a:xfrm flipH="1" flipV="1">
            <a:off x="576263" y="1022350"/>
            <a:ext cx="379412" cy="87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Arrow Connector 245"/>
          <p:cNvCxnSpPr>
            <a:stCxn id="53268" idx="1"/>
          </p:cNvCxnSpPr>
          <p:nvPr/>
        </p:nvCxnSpPr>
        <p:spPr>
          <a:xfrm flipH="1">
            <a:off x="576263" y="1254125"/>
            <a:ext cx="32385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Arrow Connector 249"/>
          <p:cNvCxnSpPr/>
          <p:nvPr/>
        </p:nvCxnSpPr>
        <p:spPr>
          <a:xfrm flipH="1">
            <a:off x="665163" y="1417638"/>
            <a:ext cx="290512" cy="188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Arrow Connector 252"/>
          <p:cNvCxnSpPr/>
          <p:nvPr/>
        </p:nvCxnSpPr>
        <p:spPr>
          <a:xfrm flipH="1">
            <a:off x="900113" y="1455738"/>
            <a:ext cx="265112" cy="565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/>
          <p:cNvSpPr txBox="1"/>
          <p:nvPr/>
        </p:nvSpPr>
        <p:spPr>
          <a:xfrm>
            <a:off x="1600200" y="-34925"/>
            <a:ext cx="14557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VASCULAR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58" name="TextBox 257"/>
          <p:cNvSpPr txBox="1"/>
          <p:nvPr/>
        </p:nvSpPr>
        <p:spPr>
          <a:xfrm>
            <a:off x="2163763" y="200025"/>
            <a:ext cx="19272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MAXILLO-FACIAL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59" name="TextBox 258"/>
          <p:cNvSpPr txBox="1"/>
          <p:nvPr/>
        </p:nvSpPr>
        <p:spPr>
          <a:xfrm>
            <a:off x="2374900" y="569913"/>
            <a:ext cx="1709738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ORTHOPAEDIC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2701925" y="923925"/>
            <a:ext cx="12350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UROLOGY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70" name="TextBox 269"/>
          <p:cNvSpPr txBox="1"/>
          <p:nvPr/>
        </p:nvSpPr>
        <p:spPr>
          <a:xfrm>
            <a:off x="2657475" y="1341438"/>
            <a:ext cx="1427163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COLORECTAL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71" name="TextBox 270"/>
          <p:cNvSpPr txBox="1"/>
          <p:nvPr/>
        </p:nvSpPr>
        <p:spPr>
          <a:xfrm>
            <a:off x="1649413" y="1779588"/>
            <a:ext cx="11207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THYROID</a:t>
            </a:r>
          </a:p>
        </p:txBody>
      </p:sp>
      <p:sp>
        <p:nvSpPr>
          <p:cNvPr id="272" name="TextBox 271"/>
          <p:cNvSpPr txBox="1"/>
          <p:nvPr/>
        </p:nvSpPr>
        <p:spPr>
          <a:xfrm>
            <a:off x="1062038" y="2006600"/>
            <a:ext cx="1176337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CARDIO-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THORACIC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81" name="TextBox 280"/>
          <p:cNvSpPr txBox="1"/>
          <p:nvPr/>
        </p:nvSpPr>
        <p:spPr>
          <a:xfrm>
            <a:off x="217488" y="2006600"/>
            <a:ext cx="103346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PLASTIC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85" name="TextBox 284"/>
          <p:cNvSpPr txBox="1"/>
          <p:nvPr/>
        </p:nvSpPr>
        <p:spPr>
          <a:xfrm>
            <a:off x="-19050" y="1585913"/>
            <a:ext cx="10414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TRAUMA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89" name="TextBox 288"/>
          <p:cNvSpPr txBox="1"/>
          <p:nvPr/>
        </p:nvSpPr>
        <p:spPr>
          <a:xfrm>
            <a:off x="-12700" y="1154113"/>
            <a:ext cx="7000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ENT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07" name="TextBox 306"/>
          <p:cNvSpPr txBox="1"/>
          <p:nvPr/>
        </p:nvSpPr>
        <p:spPr>
          <a:xfrm>
            <a:off x="-52388" y="787400"/>
            <a:ext cx="733426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EYES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3141663"/>
            <a:ext cx="2520950" cy="719137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b="1" i="1" dirty="0" smtClean="0"/>
              <a:t>DOCTOR</a:t>
            </a:r>
            <a:endParaRPr lang="de-DE" sz="4800" b="1" i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716463" y="1341438"/>
            <a:ext cx="1144587" cy="15827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17412" idx="2"/>
          </p:cNvCxnSpPr>
          <p:nvPr/>
        </p:nvCxnSpPr>
        <p:spPr>
          <a:xfrm flipH="1" flipV="1">
            <a:off x="4117975" y="2601913"/>
            <a:ext cx="22225" cy="4048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2" name="TextBox 96"/>
          <p:cNvSpPr txBox="1">
            <a:spLocks noChangeArrowheads="1"/>
          </p:cNvSpPr>
          <p:nvPr/>
        </p:nvSpPr>
        <p:spPr bwMode="auto">
          <a:xfrm>
            <a:off x="3376613" y="1770063"/>
            <a:ext cx="1482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GENERAL</a:t>
            </a:r>
          </a:p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PRACTICE</a:t>
            </a:r>
            <a:endParaRPr lang="de-DE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1050" y="971550"/>
            <a:ext cx="15795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PHYSICIAN</a:t>
            </a:r>
            <a:endParaRPr lang="de-DE" sz="2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164" name="Straight Arrow Connector 163"/>
          <p:cNvCxnSpPr/>
          <p:nvPr/>
        </p:nvCxnSpPr>
        <p:spPr>
          <a:xfrm flipH="1" flipV="1">
            <a:off x="5580063" y="722313"/>
            <a:ext cx="461962" cy="185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5" name="TextBox 196"/>
          <p:cNvSpPr txBox="1">
            <a:spLocks noChangeArrowheads="1"/>
          </p:cNvSpPr>
          <p:nvPr/>
        </p:nvSpPr>
        <p:spPr bwMode="auto">
          <a:xfrm>
            <a:off x="4471988" y="433388"/>
            <a:ext cx="1495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INFECTIOUS</a:t>
            </a:r>
          </a:p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DISEASES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3141663"/>
            <a:ext cx="2520950" cy="719137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b="1" i="1" dirty="0" smtClean="0"/>
              <a:t>DOCTOR</a:t>
            </a:r>
            <a:endParaRPr lang="de-DE" sz="4800" b="1" i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716463" y="1341438"/>
            <a:ext cx="1144587" cy="15827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4294" idx="1"/>
          </p:cNvCxnSpPr>
          <p:nvPr/>
        </p:nvCxnSpPr>
        <p:spPr>
          <a:xfrm flipV="1">
            <a:off x="5097463" y="2652713"/>
            <a:ext cx="1377950" cy="6492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3"/>
            <a:endCxn id="54286" idx="1"/>
          </p:cNvCxnSpPr>
          <p:nvPr/>
        </p:nvCxnSpPr>
        <p:spPr>
          <a:xfrm>
            <a:off x="5364163" y="3500438"/>
            <a:ext cx="10795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219700" y="3860800"/>
            <a:ext cx="1008063" cy="7207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54287" idx="0"/>
          </p:cNvCxnSpPr>
          <p:nvPr/>
        </p:nvCxnSpPr>
        <p:spPr>
          <a:xfrm>
            <a:off x="4716463" y="3916363"/>
            <a:ext cx="503237" cy="16240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54288" idx="0"/>
          </p:cNvCxnSpPr>
          <p:nvPr/>
        </p:nvCxnSpPr>
        <p:spPr>
          <a:xfrm flipH="1">
            <a:off x="4103688" y="4017963"/>
            <a:ext cx="93662" cy="1027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2409825" y="3860800"/>
            <a:ext cx="1298575" cy="16795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1912938" y="3860800"/>
            <a:ext cx="1109662" cy="11318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1692275" y="3179763"/>
            <a:ext cx="1366838" cy="174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2357438" y="1592263"/>
            <a:ext cx="1277937" cy="13684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54293" idx="2"/>
          </p:cNvCxnSpPr>
          <p:nvPr/>
        </p:nvCxnSpPr>
        <p:spPr>
          <a:xfrm flipH="1" flipV="1">
            <a:off x="4117975" y="2601913"/>
            <a:ext cx="22225" cy="4048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" idx="1"/>
          </p:cNvCxnSpPr>
          <p:nvPr/>
        </p:nvCxnSpPr>
        <p:spPr>
          <a:xfrm flipH="1">
            <a:off x="1144588" y="3500438"/>
            <a:ext cx="1698625" cy="5175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4286" name="TextBox 84"/>
          <p:cNvSpPr txBox="1">
            <a:spLocks noChangeArrowheads="1"/>
          </p:cNvSpPr>
          <p:nvPr/>
        </p:nvSpPr>
        <p:spPr bwMode="auto">
          <a:xfrm>
            <a:off x="6443663" y="3086100"/>
            <a:ext cx="21605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C00000"/>
                </a:solidFill>
                <a:latin typeface="Calibri" pitchFamily="34" charset="0"/>
              </a:rPr>
              <a:t>OBSTETRICS &amp; GYNAECOLOGY</a:t>
            </a:r>
            <a:endParaRPr lang="de-DE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4287" name="TextBox 85"/>
          <p:cNvSpPr txBox="1">
            <a:spLocks noChangeArrowheads="1"/>
          </p:cNvSpPr>
          <p:nvPr/>
        </p:nvSpPr>
        <p:spPr bwMode="auto">
          <a:xfrm>
            <a:off x="4356100" y="5540375"/>
            <a:ext cx="1728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F0"/>
                </a:solidFill>
                <a:latin typeface="Calibri" pitchFamily="34" charset="0"/>
              </a:rPr>
              <a:t>PSYCHIATRY</a:t>
            </a:r>
            <a:endParaRPr lang="de-DE" sz="2400" b="1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54288" name="TextBox 87"/>
          <p:cNvSpPr txBox="1">
            <a:spLocks noChangeArrowheads="1"/>
          </p:cNvSpPr>
          <p:nvPr/>
        </p:nvSpPr>
        <p:spPr bwMode="auto">
          <a:xfrm>
            <a:off x="3189288" y="5045075"/>
            <a:ext cx="18303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PAEDIATRICS</a:t>
            </a:r>
            <a:endParaRPr lang="de-DE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4289" name="TextBox 88"/>
          <p:cNvSpPr txBox="1">
            <a:spLocks noChangeArrowheads="1"/>
          </p:cNvSpPr>
          <p:nvPr/>
        </p:nvSpPr>
        <p:spPr bwMode="auto">
          <a:xfrm>
            <a:off x="55563" y="4992688"/>
            <a:ext cx="2219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ANAESTHETICS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54290" name="TextBox 90"/>
          <p:cNvSpPr txBox="1">
            <a:spLocks noChangeArrowheads="1"/>
          </p:cNvSpPr>
          <p:nvPr/>
        </p:nvSpPr>
        <p:spPr bwMode="auto">
          <a:xfrm>
            <a:off x="-6350" y="3789363"/>
            <a:ext cx="23002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PAIN MANAGEMENT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54291" name="TextBox 92"/>
          <p:cNvSpPr txBox="1">
            <a:spLocks noChangeArrowheads="1"/>
          </p:cNvSpPr>
          <p:nvPr/>
        </p:nvSpPr>
        <p:spPr bwMode="auto">
          <a:xfrm>
            <a:off x="0" y="2781300"/>
            <a:ext cx="19129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C000"/>
                </a:solidFill>
                <a:latin typeface="Calibri" pitchFamily="34" charset="0"/>
              </a:rPr>
              <a:t>ACADEMIA+</a:t>
            </a:r>
          </a:p>
          <a:p>
            <a:r>
              <a:rPr lang="en-GB" sz="2400" b="1">
                <a:solidFill>
                  <a:srgbClr val="FFC000"/>
                </a:solidFill>
                <a:latin typeface="Calibri" pitchFamily="34" charset="0"/>
              </a:rPr>
              <a:t>RESEARCH</a:t>
            </a:r>
            <a:endParaRPr lang="de-DE" sz="2400" b="1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54292" name="TextBox 94"/>
          <p:cNvSpPr txBox="1">
            <a:spLocks noChangeArrowheads="1"/>
          </p:cNvSpPr>
          <p:nvPr/>
        </p:nvSpPr>
        <p:spPr bwMode="auto">
          <a:xfrm>
            <a:off x="900113" y="1022350"/>
            <a:ext cx="1428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SURGERY</a:t>
            </a:r>
            <a:endParaRPr lang="de-DE" sz="24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4293" name="TextBox 96"/>
          <p:cNvSpPr txBox="1">
            <a:spLocks noChangeArrowheads="1"/>
          </p:cNvSpPr>
          <p:nvPr/>
        </p:nvSpPr>
        <p:spPr bwMode="auto">
          <a:xfrm>
            <a:off x="3376613" y="1770063"/>
            <a:ext cx="1482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GENERAL</a:t>
            </a:r>
          </a:p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PRACTICE</a:t>
            </a:r>
            <a:endParaRPr lang="de-DE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4294" name="TextBox 97"/>
          <p:cNvSpPr txBox="1">
            <a:spLocks noChangeArrowheads="1"/>
          </p:cNvSpPr>
          <p:nvPr/>
        </p:nvSpPr>
        <p:spPr bwMode="auto">
          <a:xfrm>
            <a:off x="6475413" y="2422525"/>
            <a:ext cx="172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RADIOLOGY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54295" name="TextBox 98"/>
          <p:cNvSpPr txBox="1">
            <a:spLocks noChangeArrowheads="1"/>
          </p:cNvSpPr>
          <p:nvPr/>
        </p:nvSpPr>
        <p:spPr bwMode="auto">
          <a:xfrm>
            <a:off x="784225" y="5654675"/>
            <a:ext cx="25923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PALLIATIVE CARE </a:t>
            </a:r>
          </a:p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&amp; ONCOLOGY</a:t>
            </a:r>
            <a:endParaRPr lang="de-DE" sz="24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1050" y="971550"/>
            <a:ext cx="15795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PHYSICIAN</a:t>
            </a:r>
            <a:endParaRPr lang="de-DE" sz="2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4297" name="TextBox 100"/>
          <p:cNvSpPr txBox="1">
            <a:spLocks noChangeArrowheads="1"/>
          </p:cNvSpPr>
          <p:nvPr/>
        </p:nvSpPr>
        <p:spPr bwMode="auto">
          <a:xfrm>
            <a:off x="6084888" y="4710113"/>
            <a:ext cx="2097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LABORATORY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 flipH="1" flipV="1">
            <a:off x="6948488" y="4437063"/>
            <a:ext cx="149225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7524750" y="4437063"/>
            <a:ext cx="287338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8027988" y="5045075"/>
            <a:ext cx="576262" cy="385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7524750" y="5280025"/>
            <a:ext cx="503238" cy="590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7097713" y="5280025"/>
            <a:ext cx="282575" cy="1168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H="1">
            <a:off x="6443663" y="5280025"/>
            <a:ext cx="360362" cy="722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304" name="TextBox 129"/>
          <p:cNvSpPr txBox="1">
            <a:spLocks noChangeArrowheads="1"/>
          </p:cNvSpPr>
          <p:nvPr/>
        </p:nvSpPr>
        <p:spPr bwMode="auto">
          <a:xfrm>
            <a:off x="6227763" y="3983038"/>
            <a:ext cx="1439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PATHOLOGY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54305" name="TextBox 131"/>
          <p:cNvSpPr txBox="1">
            <a:spLocks noChangeArrowheads="1"/>
          </p:cNvSpPr>
          <p:nvPr/>
        </p:nvSpPr>
        <p:spPr bwMode="auto">
          <a:xfrm>
            <a:off x="7778750" y="4059238"/>
            <a:ext cx="1260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BIOCHEM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54306" name="TextBox 132"/>
          <p:cNvSpPr txBox="1">
            <a:spLocks noChangeArrowheads="1"/>
          </p:cNvSpPr>
          <p:nvPr/>
        </p:nvSpPr>
        <p:spPr bwMode="auto">
          <a:xfrm>
            <a:off x="5435600" y="6061075"/>
            <a:ext cx="1873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HAEMATOLOGY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54307" name="TextBox 134"/>
          <p:cNvSpPr txBox="1">
            <a:spLocks noChangeArrowheads="1"/>
          </p:cNvSpPr>
          <p:nvPr/>
        </p:nvSpPr>
        <p:spPr bwMode="auto">
          <a:xfrm>
            <a:off x="6545263" y="6448425"/>
            <a:ext cx="17922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IMMUNOLOGY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54308" name="TextBox 136"/>
          <p:cNvSpPr txBox="1">
            <a:spLocks noChangeArrowheads="1"/>
          </p:cNvSpPr>
          <p:nvPr/>
        </p:nvSpPr>
        <p:spPr bwMode="auto">
          <a:xfrm>
            <a:off x="7918450" y="5372100"/>
            <a:ext cx="1225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GENETICS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54309" name="TextBox 137"/>
          <p:cNvSpPr txBox="1">
            <a:spLocks noChangeArrowheads="1"/>
          </p:cNvSpPr>
          <p:nvPr/>
        </p:nvSpPr>
        <p:spPr bwMode="auto">
          <a:xfrm>
            <a:off x="7246938" y="5870575"/>
            <a:ext cx="1897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MICROBIOLOGY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cxnSp>
        <p:nvCxnSpPr>
          <p:cNvPr id="142" name="Straight Arrow Connector 141"/>
          <p:cNvCxnSpPr>
            <a:stCxn id="100" idx="0"/>
          </p:cNvCxnSpPr>
          <p:nvPr/>
        </p:nvCxnSpPr>
        <p:spPr>
          <a:xfrm flipH="1" flipV="1">
            <a:off x="6084888" y="476250"/>
            <a:ext cx="566737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7023100" y="387350"/>
            <a:ext cx="128588" cy="58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7524750" y="620713"/>
            <a:ext cx="25400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V="1">
            <a:off x="7651750" y="1022350"/>
            <a:ext cx="376238" cy="10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54321" idx="1"/>
          </p:cNvCxnSpPr>
          <p:nvPr/>
        </p:nvCxnSpPr>
        <p:spPr>
          <a:xfrm>
            <a:off x="7524750" y="1341438"/>
            <a:ext cx="296863" cy="150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7172325" y="1455738"/>
            <a:ext cx="668338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endCxn id="54323" idx="0"/>
          </p:cNvCxnSpPr>
          <p:nvPr/>
        </p:nvCxnSpPr>
        <p:spPr>
          <a:xfrm>
            <a:off x="6804025" y="1433513"/>
            <a:ext cx="26988" cy="187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H="1" flipV="1">
            <a:off x="5580063" y="722313"/>
            <a:ext cx="461962" cy="185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flipH="1">
            <a:off x="6084888" y="1417638"/>
            <a:ext cx="142875" cy="274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319" name="TextBox 170"/>
          <p:cNvSpPr txBox="1">
            <a:spLocks noChangeArrowheads="1"/>
          </p:cNvSpPr>
          <p:nvPr/>
        </p:nvSpPr>
        <p:spPr bwMode="auto">
          <a:xfrm>
            <a:off x="7670800" y="276225"/>
            <a:ext cx="1476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ENDOCRINE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4320" name="TextBox 171"/>
          <p:cNvSpPr txBox="1">
            <a:spLocks noChangeArrowheads="1"/>
          </p:cNvSpPr>
          <p:nvPr/>
        </p:nvSpPr>
        <p:spPr bwMode="auto">
          <a:xfrm>
            <a:off x="8027988" y="722313"/>
            <a:ext cx="1116012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RENAL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4321" name="TextBox 172"/>
          <p:cNvSpPr txBox="1">
            <a:spLocks noChangeArrowheads="1"/>
          </p:cNvSpPr>
          <p:nvPr/>
        </p:nvSpPr>
        <p:spPr bwMode="auto">
          <a:xfrm>
            <a:off x="7821613" y="1292225"/>
            <a:ext cx="128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CARDIAC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4322" name="TextBox 173"/>
          <p:cNvSpPr txBox="1">
            <a:spLocks noChangeArrowheads="1"/>
          </p:cNvSpPr>
          <p:nvPr/>
        </p:nvSpPr>
        <p:spPr bwMode="auto">
          <a:xfrm>
            <a:off x="6831013" y="1955800"/>
            <a:ext cx="2492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GASTROENTEROLOGY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4323" name="TextBox 175"/>
          <p:cNvSpPr txBox="1">
            <a:spLocks noChangeArrowheads="1"/>
          </p:cNvSpPr>
          <p:nvPr/>
        </p:nvSpPr>
        <p:spPr bwMode="auto">
          <a:xfrm>
            <a:off x="6288088" y="1620838"/>
            <a:ext cx="1085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ELDERLY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4324" name="TextBox 177"/>
          <p:cNvSpPr txBox="1">
            <a:spLocks noChangeArrowheads="1"/>
          </p:cNvSpPr>
          <p:nvPr/>
        </p:nvSpPr>
        <p:spPr bwMode="auto">
          <a:xfrm>
            <a:off x="6413500" y="0"/>
            <a:ext cx="205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RHEUMATOLOGY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4325" name="TextBox 182"/>
          <p:cNvSpPr txBox="1">
            <a:spLocks noChangeArrowheads="1"/>
          </p:cNvSpPr>
          <p:nvPr/>
        </p:nvSpPr>
        <p:spPr bwMode="auto">
          <a:xfrm>
            <a:off x="4967288" y="76200"/>
            <a:ext cx="1508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NEUROLOGY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4326" name="TextBox 195"/>
          <p:cNvSpPr txBox="1">
            <a:spLocks noChangeArrowheads="1"/>
          </p:cNvSpPr>
          <p:nvPr/>
        </p:nvSpPr>
        <p:spPr bwMode="auto">
          <a:xfrm>
            <a:off x="5435600" y="1697038"/>
            <a:ext cx="1008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DERM.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4327" name="TextBox 196"/>
          <p:cNvSpPr txBox="1">
            <a:spLocks noChangeArrowheads="1"/>
          </p:cNvSpPr>
          <p:nvPr/>
        </p:nvSpPr>
        <p:spPr bwMode="auto">
          <a:xfrm>
            <a:off x="4471988" y="433388"/>
            <a:ext cx="1495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INFECTIOUS</a:t>
            </a:r>
          </a:p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DISEASES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cxnSp>
        <p:nvCxnSpPr>
          <p:cNvPr id="207" name="Straight Arrow Connector 206"/>
          <p:cNvCxnSpPr/>
          <p:nvPr/>
        </p:nvCxnSpPr>
        <p:spPr>
          <a:xfrm flipV="1">
            <a:off x="1614488" y="230188"/>
            <a:ext cx="287337" cy="5857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/>
          <p:nvPr/>
        </p:nvCxnSpPr>
        <p:spPr>
          <a:xfrm flipV="1">
            <a:off x="1939925" y="476250"/>
            <a:ext cx="363538" cy="339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/>
          <p:cNvCxnSpPr/>
          <p:nvPr/>
        </p:nvCxnSpPr>
        <p:spPr>
          <a:xfrm flipV="1">
            <a:off x="2092325" y="815975"/>
            <a:ext cx="236538" cy="265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>
            <a:stCxn id="54292" idx="3"/>
            <a:endCxn id="262" idx="1"/>
          </p:cNvCxnSpPr>
          <p:nvPr/>
        </p:nvCxnSpPr>
        <p:spPr>
          <a:xfrm flipV="1">
            <a:off x="2328863" y="1109663"/>
            <a:ext cx="373062" cy="144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>
            <a:off x="2185988" y="1455738"/>
            <a:ext cx="447675" cy="98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/>
          <p:nvPr/>
        </p:nvCxnSpPr>
        <p:spPr>
          <a:xfrm>
            <a:off x="1835150" y="1525588"/>
            <a:ext cx="133350" cy="3286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>
            <a:stCxn id="54292" idx="2"/>
          </p:cNvCxnSpPr>
          <p:nvPr/>
        </p:nvCxnSpPr>
        <p:spPr>
          <a:xfrm flipH="1">
            <a:off x="1431925" y="1484313"/>
            <a:ext cx="182563" cy="536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Arrow Connector 239"/>
          <p:cNvCxnSpPr/>
          <p:nvPr/>
        </p:nvCxnSpPr>
        <p:spPr>
          <a:xfrm flipH="1" flipV="1">
            <a:off x="614363" y="676275"/>
            <a:ext cx="407987" cy="247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Arrow Connector 242"/>
          <p:cNvCxnSpPr/>
          <p:nvPr/>
        </p:nvCxnSpPr>
        <p:spPr>
          <a:xfrm flipH="1" flipV="1">
            <a:off x="576263" y="1022350"/>
            <a:ext cx="379412" cy="87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Arrow Connector 245"/>
          <p:cNvCxnSpPr>
            <a:stCxn id="54292" idx="1"/>
          </p:cNvCxnSpPr>
          <p:nvPr/>
        </p:nvCxnSpPr>
        <p:spPr>
          <a:xfrm flipH="1">
            <a:off x="576263" y="1254125"/>
            <a:ext cx="32385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Arrow Connector 249"/>
          <p:cNvCxnSpPr/>
          <p:nvPr/>
        </p:nvCxnSpPr>
        <p:spPr>
          <a:xfrm flipH="1">
            <a:off x="665163" y="1417638"/>
            <a:ext cx="290512" cy="188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Arrow Connector 252"/>
          <p:cNvCxnSpPr/>
          <p:nvPr/>
        </p:nvCxnSpPr>
        <p:spPr>
          <a:xfrm flipH="1">
            <a:off x="900113" y="1455738"/>
            <a:ext cx="265112" cy="565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/>
          <p:cNvSpPr txBox="1"/>
          <p:nvPr/>
        </p:nvSpPr>
        <p:spPr>
          <a:xfrm>
            <a:off x="1600200" y="-34925"/>
            <a:ext cx="14557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VASCULAR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58" name="TextBox 257"/>
          <p:cNvSpPr txBox="1"/>
          <p:nvPr/>
        </p:nvSpPr>
        <p:spPr>
          <a:xfrm>
            <a:off x="2163763" y="200025"/>
            <a:ext cx="19272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MAXILLO-FACIAL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59" name="TextBox 258"/>
          <p:cNvSpPr txBox="1"/>
          <p:nvPr/>
        </p:nvSpPr>
        <p:spPr>
          <a:xfrm>
            <a:off x="2374900" y="569913"/>
            <a:ext cx="1709738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ORTHOPAEDIC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2701925" y="923925"/>
            <a:ext cx="12350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UROLOGY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70" name="TextBox 269"/>
          <p:cNvSpPr txBox="1"/>
          <p:nvPr/>
        </p:nvSpPr>
        <p:spPr>
          <a:xfrm>
            <a:off x="2657475" y="1341438"/>
            <a:ext cx="1427163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COLORECTAL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71" name="TextBox 270"/>
          <p:cNvSpPr txBox="1"/>
          <p:nvPr/>
        </p:nvSpPr>
        <p:spPr>
          <a:xfrm>
            <a:off x="1649413" y="1779588"/>
            <a:ext cx="11207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THYROID</a:t>
            </a:r>
          </a:p>
        </p:txBody>
      </p:sp>
      <p:sp>
        <p:nvSpPr>
          <p:cNvPr id="272" name="TextBox 271"/>
          <p:cNvSpPr txBox="1"/>
          <p:nvPr/>
        </p:nvSpPr>
        <p:spPr>
          <a:xfrm>
            <a:off x="1062038" y="2006600"/>
            <a:ext cx="1176337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CARDIO-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THORACIC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81" name="TextBox 280"/>
          <p:cNvSpPr txBox="1"/>
          <p:nvPr/>
        </p:nvSpPr>
        <p:spPr>
          <a:xfrm>
            <a:off x="217488" y="2006600"/>
            <a:ext cx="103346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PLASTIC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85" name="TextBox 284"/>
          <p:cNvSpPr txBox="1"/>
          <p:nvPr/>
        </p:nvSpPr>
        <p:spPr>
          <a:xfrm>
            <a:off x="-19050" y="1585913"/>
            <a:ext cx="10414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TRAUMA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89" name="TextBox 288"/>
          <p:cNvSpPr txBox="1"/>
          <p:nvPr/>
        </p:nvSpPr>
        <p:spPr>
          <a:xfrm>
            <a:off x="-12700" y="1154113"/>
            <a:ext cx="7000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ENT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07" name="TextBox 306"/>
          <p:cNvSpPr txBox="1"/>
          <p:nvPr/>
        </p:nvSpPr>
        <p:spPr>
          <a:xfrm>
            <a:off x="-52388" y="787400"/>
            <a:ext cx="733426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EYES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14" name="TextBox 313"/>
          <p:cNvSpPr txBox="1"/>
          <p:nvPr/>
        </p:nvSpPr>
        <p:spPr>
          <a:xfrm>
            <a:off x="-38100" y="333375"/>
            <a:ext cx="900113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NEURO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3141663"/>
            <a:ext cx="2520950" cy="719137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b="1" i="1" dirty="0" smtClean="0"/>
              <a:t>DOCTOR</a:t>
            </a:r>
            <a:endParaRPr lang="de-DE" sz="4800" b="1" i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716463" y="1341438"/>
            <a:ext cx="1144587" cy="15827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5318" idx="1"/>
          </p:cNvCxnSpPr>
          <p:nvPr/>
        </p:nvCxnSpPr>
        <p:spPr>
          <a:xfrm flipV="1">
            <a:off x="5097463" y="2652713"/>
            <a:ext cx="1377950" cy="6492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3"/>
            <a:endCxn id="55310" idx="1"/>
          </p:cNvCxnSpPr>
          <p:nvPr/>
        </p:nvCxnSpPr>
        <p:spPr>
          <a:xfrm>
            <a:off x="5364163" y="3500438"/>
            <a:ext cx="10795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219700" y="3860800"/>
            <a:ext cx="1008063" cy="7207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55311" idx="0"/>
          </p:cNvCxnSpPr>
          <p:nvPr/>
        </p:nvCxnSpPr>
        <p:spPr>
          <a:xfrm>
            <a:off x="4716463" y="3916363"/>
            <a:ext cx="503237" cy="16240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55312" idx="0"/>
          </p:cNvCxnSpPr>
          <p:nvPr/>
        </p:nvCxnSpPr>
        <p:spPr>
          <a:xfrm flipH="1">
            <a:off x="4103688" y="4017963"/>
            <a:ext cx="93662" cy="10271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2409825" y="3860800"/>
            <a:ext cx="1298575" cy="16795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1912938" y="3860800"/>
            <a:ext cx="1109662" cy="11318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1692275" y="3179763"/>
            <a:ext cx="1366838" cy="174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2357438" y="1592263"/>
            <a:ext cx="1277937" cy="13684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55317" idx="2"/>
          </p:cNvCxnSpPr>
          <p:nvPr/>
        </p:nvCxnSpPr>
        <p:spPr>
          <a:xfrm flipH="1" flipV="1">
            <a:off x="4117975" y="2601913"/>
            <a:ext cx="22225" cy="4048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" idx="1"/>
          </p:cNvCxnSpPr>
          <p:nvPr/>
        </p:nvCxnSpPr>
        <p:spPr>
          <a:xfrm flipH="1">
            <a:off x="1144588" y="3500438"/>
            <a:ext cx="1698625" cy="5175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310" name="TextBox 84"/>
          <p:cNvSpPr txBox="1">
            <a:spLocks noChangeArrowheads="1"/>
          </p:cNvSpPr>
          <p:nvPr/>
        </p:nvSpPr>
        <p:spPr bwMode="auto">
          <a:xfrm>
            <a:off x="6443663" y="3086100"/>
            <a:ext cx="21605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C00000"/>
                </a:solidFill>
                <a:latin typeface="Calibri" pitchFamily="34" charset="0"/>
              </a:rPr>
              <a:t>OBSTETRICS &amp; GYNAECOLOGY</a:t>
            </a:r>
            <a:endParaRPr lang="de-DE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5311" name="TextBox 85"/>
          <p:cNvSpPr txBox="1">
            <a:spLocks noChangeArrowheads="1"/>
          </p:cNvSpPr>
          <p:nvPr/>
        </p:nvSpPr>
        <p:spPr bwMode="auto">
          <a:xfrm>
            <a:off x="4356100" y="5540375"/>
            <a:ext cx="1728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F0"/>
                </a:solidFill>
                <a:latin typeface="Calibri" pitchFamily="34" charset="0"/>
              </a:rPr>
              <a:t>PSYCHIATRY</a:t>
            </a:r>
            <a:endParaRPr lang="de-DE" sz="2400" b="1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55312" name="TextBox 87"/>
          <p:cNvSpPr txBox="1">
            <a:spLocks noChangeArrowheads="1"/>
          </p:cNvSpPr>
          <p:nvPr/>
        </p:nvSpPr>
        <p:spPr bwMode="auto">
          <a:xfrm>
            <a:off x="3189288" y="5045075"/>
            <a:ext cx="18303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PAEDIATRICS</a:t>
            </a:r>
            <a:endParaRPr lang="de-DE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5313" name="TextBox 88"/>
          <p:cNvSpPr txBox="1">
            <a:spLocks noChangeArrowheads="1"/>
          </p:cNvSpPr>
          <p:nvPr/>
        </p:nvSpPr>
        <p:spPr bwMode="auto">
          <a:xfrm>
            <a:off x="55563" y="4992688"/>
            <a:ext cx="2219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ANAESTHETICS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55314" name="TextBox 90"/>
          <p:cNvSpPr txBox="1">
            <a:spLocks noChangeArrowheads="1"/>
          </p:cNvSpPr>
          <p:nvPr/>
        </p:nvSpPr>
        <p:spPr bwMode="auto">
          <a:xfrm>
            <a:off x="-6350" y="3789363"/>
            <a:ext cx="23002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PAIN MANAGEMENT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55315" name="TextBox 92"/>
          <p:cNvSpPr txBox="1">
            <a:spLocks noChangeArrowheads="1"/>
          </p:cNvSpPr>
          <p:nvPr/>
        </p:nvSpPr>
        <p:spPr bwMode="auto">
          <a:xfrm>
            <a:off x="0" y="2781300"/>
            <a:ext cx="19129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C000"/>
                </a:solidFill>
                <a:latin typeface="Calibri" pitchFamily="34" charset="0"/>
              </a:rPr>
              <a:t>ACADEMIA+</a:t>
            </a:r>
          </a:p>
          <a:p>
            <a:r>
              <a:rPr lang="en-GB" sz="2400" b="1">
                <a:solidFill>
                  <a:srgbClr val="FFC000"/>
                </a:solidFill>
                <a:latin typeface="Calibri" pitchFamily="34" charset="0"/>
              </a:rPr>
              <a:t>RESEARCH</a:t>
            </a:r>
            <a:endParaRPr lang="de-DE" sz="2400" b="1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55316" name="TextBox 94"/>
          <p:cNvSpPr txBox="1">
            <a:spLocks noChangeArrowheads="1"/>
          </p:cNvSpPr>
          <p:nvPr/>
        </p:nvSpPr>
        <p:spPr bwMode="auto">
          <a:xfrm>
            <a:off x="900113" y="1022350"/>
            <a:ext cx="1428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SURGERY</a:t>
            </a:r>
            <a:endParaRPr lang="de-DE" sz="24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5317" name="TextBox 96"/>
          <p:cNvSpPr txBox="1">
            <a:spLocks noChangeArrowheads="1"/>
          </p:cNvSpPr>
          <p:nvPr/>
        </p:nvSpPr>
        <p:spPr bwMode="auto">
          <a:xfrm>
            <a:off x="3376613" y="1770063"/>
            <a:ext cx="1482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GENERAL</a:t>
            </a:r>
          </a:p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PRACTICE</a:t>
            </a:r>
            <a:endParaRPr lang="de-DE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5318" name="TextBox 97"/>
          <p:cNvSpPr txBox="1">
            <a:spLocks noChangeArrowheads="1"/>
          </p:cNvSpPr>
          <p:nvPr/>
        </p:nvSpPr>
        <p:spPr bwMode="auto">
          <a:xfrm>
            <a:off x="6475413" y="2422525"/>
            <a:ext cx="172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RADIOLOGY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55319" name="TextBox 98"/>
          <p:cNvSpPr txBox="1">
            <a:spLocks noChangeArrowheads="1"/>
          </p:cNvSpPr>
          <p:nvPr/>
        </p:nvSpPr>
        <p:spPr bwMode="auto">
          <a:xfrm>
            <a:off x="784225" y="5654675"/>
            <a:ext cx="25923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PALLIATIVE CARE </a:t>
            </a:r>
          </a:p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&amp; ONCOLOGY</a:t>
            </a:r>
            <a:endParaRPr lang="de-DE" sz="24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1050" y="971550"/>
            <a:ext cx="15795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PHYSICIAN</a:t>
            </a:r>
            <a:endParaRPr lang="de-DE" sz="2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5321" name="TextBox 100"/>
          <p:cNvSpPr txBox="1">
            <a:spLocks noChangeArrowheads="1"/>
          </p:cNvSpPr>
          <p:nvPr/>
        </p:nvSpPr>
        <p:spPr bwMode="auto">
          <a:xfrm>
            <a:off x="6084888" y="4710113"/>
            <a:ext cx="2097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LABORATORY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 flipH="1" flipV="1">
            <a:off x="6948488" y="4437063"/>
            <a:ext cx="149225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7524750" y="4437063"/>
            <a:ext cx="287338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8027988" y="5045075"/>
            <a:ext cx="576262" cy="385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7524750" y="5280025"/>
            <a:ext cx="503238" cy="590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7097713" y="5280025"/>
            <a:ext cx="282575" cy="1168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H="1">
            <a:off x="6443663" y="5280025"/>
            <a:ext cx="360362" cy="722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328" name="TextBox 129"/>
          <p:cNvSpPr txBox="1">
            <a:spLocks noChangeArrowheads="1"/>
          </p:cNvSpPr>
          <p:nvPr/>
        </p:nvSpPr>
        <p:spPr bwMode="auto">
          <a:xfrm>
            <a:off x="6227763" y="3983038"/>
            <a:ext cx="1439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PATHOLOGY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55329" name="TextBox 131"/>
          <p:cNvSpPr txBox="1">
            <a:spLocks noChangeArrowheads="1"/>
          </p:cNvSpPr>
          <p:nvPr/>
        </p:nvSpPr>
        <p:spPr bwMode="auto">
          <a:xfrm>
            <a:off x="7778750" y="4059238"/>
            <a:ext cx="1260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BIOCHEM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55330" name="TextBox 132"/>
          <p:cNvSpPr txBox="1">
            <a:spLocks noChangeArrowheads="1"/>
          </p:cNvSpPr>
          <p:nvPr/>
        </p:nvSpPr>
        <p:spPr bwMode="auto">
          <a:xfrm>
            <a:off x="5435600" y="6061075"/>
            <a:ext cx="1873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HAEMATOLOGY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55331" name="TextBox 134"/>
          <p:cNvSpPr txBox="1">
            <a:spLocks noChangeArrowheads="1"/>
          </p:cNvSpPr>
          <p:nvPr/>
        </p:nvSpPr>
        <p:spPr bwMode="auto">
          <a:xfrm>
            <a:off x="6545263" y="6448425"/>
            <a:ext cx="17922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IMMUNOLOGY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55332" name="TextBox 136"/>
          <p:cNvSpPr txBox="1">
            <a:spLocks noChangeArrowheads="1"/>
          </p:cNvSpPr>
          <p:nvPr/>
        </p:nvSpPr>
        <p:spPr bwMode="auto">
          <a:xfrm>
            <a:off x="7918450" y="5372100"/>
            <a:ext cx="1225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GENETICS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55333" name="TextBox 137"/>
          <p:cNvSpPr txBox="1">
            <a:spLocks noChangeArrowheads="1"/>
          </p:cNvSpPr>
          <p:nvPr/>
        </p:nvSpPr>
        <p:spPr bwMode="auto">
          <a:xfrm>
            <a:off x="7246938" y="5870575"/>
            <a:ext cx="1897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MICROBIOLOGY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cxnSp>
        <p:nvCxnSpPr>
          <p:cNvPr id="142" name="Straight Arrow Connector 141"/>
          <p:cNvCxnSpPr>
            <a:stCxn id="100" idx="0"/>
          </p:cNvCxnSpPr>
          <p:nvPr/>
        </p:nvCxnSpPr>
        <p:spPr>
          <a:xfrm flipH="1" flipV="1">
            <a:off x="6084888" y="476250"/>
            <a:ext cx="566737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7023100" y="387350"/>
            <a:ext cx="128588" cy="58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7524750" y="620713"/>
            <a:ext cx="25400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V="1">
            <a:off x="7651750" y="1022350"/>
            <a:ext cx="376238" cy="10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55345" idx="1"/>
          </p:cNvCxnSpPr>
          <p:nvPr/>
        </p:nvCxnSpPr>
        <p:spPr>
          <a:xfrm>
            <a:off x="7524750" y="1341438"/>
            <a:ext cx="296863" cy="150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7172325" y="1455738"/>
            <a:ext cx="668338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endCxn id="55347" idx="0"/>
          </p:cNvCxnSpPr>
          <p:nvPr/>
        </p:nvCxnSpPr>
        <p:spPr>
          <a:xfrm>
            <a:off x="6804025" y="1433513"/>
            <a:ext cx="26988" cy="187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H="1" flipV="1">
            <a:off x="5580063" y="722313"/>
            <a:ext cx="461962" cy="185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flipH="1">
            <a:off x="6084888" y="1417638"/>
            <a:ext cx="142875" cy="274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343" name="TextBox 170"/>
          <p:cNvSpPr txBox="1">
            <a:spLocks noChangeArrowheads="1"/>
          </p:cNvSpPr>
          <p:nvPr/>
        </p:nvSpPr>
        <p:spPr bwMode="auto">
          <a:xfrm>
            <a:off x="7670800" y="276225"/>
            <a:ext cx="1476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ENDOCRINE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5344" name="TextBox 171"/>
          <p:cNvSpPr txBox="1">
            <a:spLocks noChangeArrowheads="1"/>
          </p:cNvSpPr>
          <p:nvPr/>
        </p:nvSpPr>
        <p:spPr bwMode="auto">
          <a:xfrm>
            <a:off x="8027988" y="722313"/>
            <a:ext cx="1116012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RENAL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5345" name="TextBox 172"/>
          <p:cNvSpPr txBox="1">
            <a:spLocks noChangeArrowheads="1"/>
          </p:cNvSpPr>
          <p:nvPr/>
        </p:nvSpPr>
        <p:spPr bwMode="auto">
          <a:xfrm>
            <a:off x="7821613" y="1292225"/>
            <a:ext cx="128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CARDIAC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5346" name="TextBox 173"/>
          <p:cNvSpPr txBox="1">
            <a:spLocks noChangeArrowheads="1"/>
          </p:cNvSpPr>
          <p:nvPr/>
        </p:nvSpPr>
        <p:spPr bwMode="auto">
          <a:xfrm>
            <a:off x="6831013" y="1955800"/>
            <a:ext cx="2492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GASTROENTEROLOGY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5347" name="TextBox 175"/>
          <p:cNvSpPr txBox="1">
            <a:spLocks noChangeArrowheads="1"/>
          </p:cNvSpPr>
          <p:nvPr/>
        </p:nvSpPr>
        <p:spPr bwMode="auto">
          <a:xfrm>
            <a:off x="6288088" y="1620838"/>
            <a:ext cx="1085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ELDERLY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5348" name="TextBox 177"/>
          <p:cNvSpPr txBox="1">
            <a:spLocks noChangeArrowheads="1"/>
          </p:cNvSpPr>
          <p:nvPr/>
        </p:nvSpPr>
        <p:spPr bwMode="auto">
          <a:xfrm>
            <a:off x="6413500" y="0"/>
            <a:ext cx="205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RHEUMATOLOGY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5349" name="TextBox 182"/>
          <p:cNvSpPr txBox="1">
            <a:spLocks noChangeArrowheads="1"/>
          </p:cNvSpPr>
          <p:nvPr/>
        </p:nvSpPr>
        <p:spPr bwMode="auto">
          <a:xfrm>
            <a:off x="4967288" y="76200"/>
            <a:ext cx="1508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NEUROLOGY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5350" name="TextBox 195"/>
          <p:cNvSpPr txBox="1">
            <a:spLocks noChangeArrowheads="1"/>
          </p:cNvSpPr>
          <p:nvPr/>
        </p:nvSpPr>
        <p:spPr bwMode="auto">
          <a:xfrm>
            <a:off x="5435600" y="1697038"/>
            <a:ext cx="1008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DERM.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5351" name="TextBox 196"/>
          <p:cNvSpPr txBox="1">
            <a:spLocks noChangeArrowheads="1"/>
          </p:cNvSpPr>
          <p:nvPr/>
        </p:nvSpPr>
        <p:spPr bwMode="auto">
          <a:xfrm>
            <a:off x="4471988" y="433388"/>
            <a:ext cx="1495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INFECTIOUS</a:t>
            </a:r>
          </a:p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DISEASES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cxnSp>
        <p:nvCxnSpPr>
          <p:cNvPr id="207" name="Straight Arrow Connector 206"/>
          <p:cNvCxnSpPr/>
          <p:nvPr/>
        </p:nvCxnSpPr>
        <p:spPr>
          <a:xfrm flipV="1">
            <a:off x="1614488" y="230188"/>
            <a:ext cx="287337" cy="5857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/>
          <p:nvPr/>
        </p:nvCxnSpPr>
        <p:spPr>
          <a:xfrm flipV="1">
            <a:off x="1939925" y="476250"/>
            <a:ext cx="363538" cy="339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/>
          <p:cNvCxnSpPr/>
          <p:nvPr/>
        </p:nvCxnSpPr>
        <p:spPr>
          <a:xfrm flipV="1">
            <a:off x="2092325" y="815975"/>
            <a:ext cx="236538" cy="265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>
            <a:stCxn id="55316" idx="3"/>
            <a:endCxn id="262" idx="1"/>
          </p:cNvCxnSpPr>
          <p:nvPr/>
        </p:nvCxnSpPr>
        <p:spPr>
          <a:xfrm flipV="1">
            <a:off x="2328863" y="1109663"/>
            <a:ext cx="373062" cy="144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>
            <a:off x="2185988" y="1455738"/>
            <a:ext cx="447675" cy="98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/>
          <p:nvPr/>
        </p:nvCxnSpPr>
        <p:spPr>
          <a:xfrm>
            <a:off x="1835150" y="1525588"/>
            <a:ext cx="133350" cy="3286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>
            <a:stCxn id="55316" idx="2"/>
          </p:cNvCxnSpPr>
          <p:nvPr/>
        </p:nvCxnSpPr>
        <p:spPr>
          <a:xfrm flipH="1">
            <a:off x="1431925" y="1484313"/>
            <a:ext cx="182563" cy="536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Arrow Connector 236"/>
          <p:cNvCxnSpPr/>
          <p:nvPr/>
        </p:nvCxnSpPr>
        <p:spPr>
          <a:xfrm flipH="1" flipV="1">
            <a:off x="687388" y="276225"/>
            <a:ext cx="457200" cy="539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Arrow Connector 239"/>
          <p:cNvCxnSpPr/>
          <p:nvPr/>
        </p:nvCxnSpPr>
        <p:spPr>
          <a:xfrm flipH="1" flipV="1">
            <a:off x="614363" y="676275"/>
            <a:ext cx="407987" cy="247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Arrow Connector 242"/>
          <p:cNvCxnSpPr/>
          <p:nvPr/>
        </p:nvCxnSpPr>
        <p:spPr>
          <a:xfrm flipH="1" flipV="1">
            <a:off x="576263" y="1022350"/>
            <a:ext cx="379412" cy="87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Arrow Connector 245"/>
          <p:cNvCxnSpPr>
            <a:stCxn id="55316" idx="1"/>
          </p:cNvCxnSpPr>
          <p:nvPr/>
        </p:nvCxnSpPr>
        <p:spPr>
          <a:xfrm flipH="1">
            <a:off x="576263" y="1254125"/>
            <a:ext cx="32385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Arrow Connector 249"/>
          <p:cNvCxnSpPr/>
          <p:nvPr/>
        </p:nvCxnSpPr>
        <p:spPr>
          <a:xfrm flipH="1">
            <a:off x="665163" y="1417638"/>
            <a:ext cx="290512" cy="188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Arrow Connector 252"/>
          <p:cNvCxnSpPr/>
          <p:nvPr/>
        </p:nvCxnSpPr>
        <p:spPr>
          <a:xfrm flipH="1">
            <a:off x="900113" y="1455738"/>
            <a:ext cx="265112" cy="565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/>
          <p:cNvSpPr txBox="1"/>
          <p:nvPr/>
        </p:nvSpPr>
        <p:spPr>
          <a:xfrm>
            <a:off x="1600200" y="-34925"/>
            <a:ext cx="14557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VASCULAR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58" name="TextBox 257"/>
          <p:cNvSpPr txBox="1"/>
          <p:nvPr/>
        </p:nvSpPr>
        <p:spPr>
          <a:xfrm>
            <a:off x="2163763" y="200025"/>
            <a:ext cx="19272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MAXILLO-FACIAL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59" name="TextBox 258"/>
          <p:cNvSpPr txBox="1"/>
          <p:nvPr/>
        </p:nvSpPr>
        <p:spPr>
          <a:xfrm>
            <a:off x="2374900" y="569913"/>
            <a:ext cx="1709738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ORTHOPAEDIC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2701925" y="923925"/>
            <a:ext cx="12350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UROLOGY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70" name="TextBox 269"/>
          <p:cNvSpPr txBox="1"/>
          <p:nvPr/>
        </p:nvSpPr>
        <p:spPr>
          <a:xfrm>
            <a:off x="2657475" y="1341438"/>
            <a:ext cx="1427163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COLORECTAL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71" name="TextBox 270"/>
          <p:cNvSpPr txBox="1"/>
          <p:nvPr/>
        </p:nvSpPr>
        <p:spPr>
          <a:xfrm>
            <a:off x="1649413" y="1779588"/>
            <a:ext cx="11207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THYROID</a:t>
            </a:r>
          </a:p>
        </p:txBody>
      </p:sp>
      <p:sp>
        <p:nvSpPr>
          <p:cNvPr id="272" name="TextBox 271"/>
          <p:cNvSpPr txBox="1"/>
          <p:nvPr/>
        </p:nvSpPr>
        <p:spPr>
          <a:xfrm>
            <a:off x="1062038" y="2006600"/>
            <a:ext cx="1176337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CARDIO-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THORACIC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81" name="TextBox 280"/>
          <p:cNvSpPr txBox="1"/>
          <p:nvPr/>
        </p:nvSpPr>
        <p:spPr>
          <a:xfrm>
            <a:off x="217488" y="2006600"/>
            <a:ext cx="103346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PLASTIC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85" name="TextBox 284"/>
          <p:cNvSpPr txBox="1"/>
          <p:nvPr/>
        </p:nvSpPr>
        <p:spPr>
          <a:xfrm>
            <a:off x="-19050" y="1585913"/>
            <a:ext cx="10414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TRAUMA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89" name="TextBox 288"/>
          <p:cNvSpPr txBox="1"/>
          <p:nvPr/>
        </p:nvSpPr>
        <p:spPr>
          <a:xfrm>
            <a:off x="-12700" y="1154113"/>
            <a:ext cx="7000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ENT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03" name="TextBox 302"/>
          <p:cNvSpPr txBox="1"/>
          <p:nvPr/>
        </p:nvSpPr>
        <p:spPr>
          <a:xfrm>
            <a:off x="0" y="0"/>
            <a:ext cx="12271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BARIATRIC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07" name="TextBox 306"/>
          <p:cNvSpPr txBox="1"/>
          <p:nvPr/>
        </p:nvSpPr>
        <p:spPr>
          <a:xfrm>
            <a:off x="-52388" y="787400"/>
            <a:ext cx="733426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EYES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14" name="TextBox 313"/>
          <p:cNvSpPr txBox="1"/>
          <p:nvPr/>
        </p:nvSpPr>
        <p:spPr>
          <a:xfrm>
            <a:off x="-38100" y="333375"/>
            <a:ext cx="900113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NEURO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3141663"/>
            <a:ext cx="2520950" cy="719137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b="1" i="1" dirty="0" smtClean="0"/>
              <a:t>DOCTOR</a:t>
            </a:r>
            <a:endParaRPr lang="de-DE" sz="4800" b="1" i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716463" y="1341438"/>
            <a:ext cx="1144587" cy="15827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6342" idx="1"/>
          </p:cNvCxnSpPr>
          <p:nvPr/>
        </p:nvCxnSpPr>
        <p:spPr>
          <a:xfrm flipV="1">
            <a:off x="5097463" y="2652713"/>
            <a:ext cx="1377950" cy="6492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3"/>
            <a:endCxn id="56334" idx="1"/>
          </p:cNvCxnSpPr>
          <p:nvPr/>
        </p:nvCxnSpPr>
        <p:spPr>
          <a:xfrm>
            <a:off x="5364163" y="3500438"/>
            <a:ext cx="10795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219700" y="3860800"/>
            <a:ext cx="1008063" cy="7207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56335" idx="0"/>
          </p:cNvCxnSpPr>
          <p:nvPr/>
        </p:nvCxnSpPr>
        <p:spPr>
          <a:xfrm>
            <a:off x="4610100" y="3916363"/>
            <a:ext cx="503238" cy="16240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56336" idx="0"/>
          </p:cNvCxnSpPr>
          <p:nvPr/>
        </p:nvCxnSpPr>
        <p:spPr>
          <a:xfrm flipH="1">
            <a:off x="4068763" y="3986213"/>
            <a:ext cx="93662" cy="10271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2409825" y="3860800"/>
            <a:ext cx="1298575" cy="16795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1912938" y="3860800"/>
            <a:ext cx="1109662" cy="11318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1692275" y="3179763"/>
            <a:ext cx="1366838" cy="174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2357438" y="1592263"/>
            <a:ext cx="1277937" cy="13684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56341" idx="2"/>
          </p:cNvCxnSpPr>
          <p:nvPr/>
        </p:nvCxnSpPr>
        <p:spPr>
          <a:xfrm flipH="1" flipV="1">
            <a:off x="4117975" y="2601913"/>
            <a:ext cx="22225" cy="4048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" idx="1"/>
          </p:cNvCxnSpPr>
          <p:nvPr/>
        </p:nvCxnSpPr>
        <p:spPr>
          <a:xfrm flipH="1">
            <a:off x="1144588" y="3500438"/>
            <a:ext cx="1698625" cy="5175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34" name="TextBox 84"/>
          <p:cNvSpPr txBox="1">
            <a:spLocks noChangeArrowheads="1"/>
          </p:cNvSpPr>
          <p:nvPr/>
        </p:nvSpPr>
        <p:spPr bwMode="auto">
          <a:xfrm>
            <a:off x="6443663" y="3086100"/>
            <a:ext cx="21605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C00000"/>
                </a:solidFill>
                <a:latin typeface="Calibri" pitchFamily="34" charset="0"/>
              </a:rPr>
              <a:t>OBSTETRICS &amp; GYNAECOLOGY</a:t>
            </a:r>
            <a:endParaRPr lang="de-DE" sz="24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6335" name="TextBox 85"/>
          <p:cNvSpPr txBox="1">
            <a:spLocks noChangeArrowheads="1"/>
          </p:cNvSpPr>
          <p:nvPr/>
        </p:nvSpPr>
        <p:spPr bwMode="auto">
          <a:xfrm>
            <a:off x="4140200" y="5540375"/>
            <a:ext cx="194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F0"/>
                </a:solidFill>
                <a:latin typeface="Calibri" pitchFamily="34" charset="0"/>
              </a:rPr>
              <a:t>PSYCHIATRY</a:t>
            </a:r>
            <a:endParaRPr lang="de-DE" sz="2400" b="1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56336" name="TextBox 87"/>
          <p:cNvSpPr txBox="1">
            <a:spLocks noChangeArrowheads="1"/>
          </p:cNvSpPr>
          <p:nvPr/>
        </p:nvSpPr>
        <p:spPr bwMode="auto">
          <a:xfrm>
            <a:off x="3059113" y="5013325"/>
            <a:ext cx="2017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PAEDIATRICS</a:t>
            </a:r>
            <a:endParaRPr lang="de-DE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6337" name="TextBox 88"/>
          <p:cNvSpPr txBox="1">
            <a:spLocks noChangeArrowheads="1"/>
          </p:cNvSpPr>
          <p:nvPr/>
        </p:nvSpPr>
        <p:spPr bwMode="auto">
          <a:xfrm>
            <a:off x="55563" y="4992688"/>
            <a:ext cx="2219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ANAESTHETICS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56338" name="TextBox 90"/>
          <p:cNvSpPr txBox="1">
            <a:spLocks noChangeArrowheads="1"/>
          </p:cNvSpPr>
          <p:nvPr/>
        </p:nvSpPr>
        <p:spPr bwMode="auto">
          <a:xfrm>
            <a:off x="-6350" y="3789363"/>
            <a:ext cx="23002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PAIN MANAGEMENT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56339" name="TextBox 92"/>
          <p:cNvSpPr txBox="1">
            <a:spLocks noChangeArrowheads="1"/>
          </p:cNvSpPr>
          <p:nvPr/>
        </p:nvSpPr>
        <p:spPr bwMode="auto">
          <a:xfrm>
            <a:off x="0" y="2781300"/>
            <a:ext cx="19129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C000"/>
                </a:solidFill>
                <a:latin typeface="Calibri" pitchFamily="34" charset="0"/>
              </a:rPr>
              <a:t>ACADEMIA+</a:t>
            </a:r>
          </a:p>
          <a:p>
            <a:r>
              <a:rPr lang="en-GB" sz="2400" b="1">
                <a:solidFill>
                  <a:srgbClr val="FFC000"/>
                </a:solidFill>
                <a:latin typeface="Calibri" pitchFamily="34" charset="0"/>
              </a:rPr>
              <a:t>RESEARCH</a:t>
            </a:r>
            <a:endParaRPr lang="de-DE" sz="2400" b="1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56340" name="TextBox 94"/>
          <p:cNvSpPr txBox="1">
            <a:spLocks noChangeArrowheads="1"/>
          </p:cNvSpPr>
          <p:nvPr/>
        </p:nvSpPr>
        <p:spPr bwMode="auto">
          <a:xfrm>
            <a:off x="900113" y="1022350"/>
            <a:ext cx="1428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SURGERY</a:t>
            </a:r>
            <a:endParaRPr lang="de-DE" sz="24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6341" name="TextBox 96"/>
          <p:cNvSpPr txBox="1">
            <a:spLocks noChangeArrowheads="1"/>
          </p:cNvSpPr>
          <p:nvPr/>
        </p:nvSpPr>
        <p:spPr bwMode="auto">
          <a:xfrm>
            <a:off x="3376613" y="1770063"/>
            <a:ext cx="1482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GENERAL</a:t>
            </a:r>
          </a:p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PRACTICE</a:t>
            </a:r>
            <a:endParaRPr lang="de-DE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6342" name="TextBox 97"/>
          <p:cNvSpPr txBox="1">
            <a:spLocks noChangeArrowheads="1"/>
          </p:cNvSpPr>
          <p:nvPr/>
        </p:nvSpPr>
        <p:spPr bwMode="auto">
          <a:xfrm>
            <a:off x="6475413" y="2422525"/>
            <a:ext cx="172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7030A0"/>
                </a:solidFill>
                <a:latin typeface="Calibri" pitchFamily="34" charset="0"/>
              </a:rPr>
              <a:t>RADIOLOGY</a:t>
            </a:r>
            <a:endParaRPr lang="de-DE" sz="2400" b="1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56343" name="TextBox 98"/>
          <p:cNvSpPr txBox="1">
            <a:spLocks noChangeArrowheads="1"/>
          </p:cNvSpPr>
          <p:nvPr/>
        </p:nvSpPr>
        <p:spPr bwMode="auto">
          <a:xfrm>
            <a:off x="784225" y="5654675"/>
            <a:ext cx="25923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PALLIATIVE CARE </a:t>
            </a:r>
          </a:p>
          <a:p>
            <a:r>
              <a:rPr lang="en-GB" sz="2400" b="1">
                <a:solidFill>
                  <a:srgbClr val="002060"/>
                </a:solidFill>
                <a:latin typeface="Calibri" pitchFamily="34" charset="0"/>
              </a:rPr>
              <a:t>&amp; ONCOLOGY</a:t>
            </a:r>
            <a:endParaRPr lang="de-DE" sz="24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1050" y="971550"/>
            <a:ext cx="15795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PHYSICIAN</a:t>
            </a:r>
            <a:endParaRPr lang="de-DE" sz="2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6345" name="TextBox 100"/>
          <p:cNvSpPr txBox="1">
            <a:spLocks noChangeArrowheads="1"/>
          </p:cNvSpPr>
          <p:nvPr/>
        </p:nvSpPr>
        <p:spPr bwMode="auto">
          <a:xfrm>
            <a:off x="6084888" y="4710113"/>
            <a:ext cx="2097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B050"/>
                </a:solidFill>
                <a:latin typeface="Calibri" pitchFamily="34" charset="0"/>
              </a:rPr>
              <a:t>LABORATORY</a:t>
            </a:r>
            <a:endParaRPr lang="de-DE" sz="2400" b="1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 flipH="1" flipV="1">
            <a:off x="6948488" y="4437063"/>
            <a:ext cx="149225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7524750" y="4437063"/>
            <a:ext cx="287338" cy="27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8027988" y="5045075"/>
            <a:ext cx="576262" cy="385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7524750" y="5280025"/>
            <a:ext cx="503238" cy="590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7097713" y="5280025"/>
            <a:ext cx="282575" cy="1168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H="1">
            <a:off x="6443663" y="5280025"/>
            <a:ext cx="360362" cy="722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52" name="TextBox 129"/>
          <p:cNvSpPr txBox="1">
            <a:spLocks noChangeArrowheads="1"/>
          </p:cNvSpPr>
          <p:nvPr/>
        </p:nvSpPr>
        <p:spPr bwMode="auto">
          <a:xfrm>
            <a:off x="6084888" y="3983038"/>
            <a:ext cx="1582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PATHOLOGY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56353" name="TextBox 131"/>
          <p:cNvSpPr txBox="1">
            <a:spLocks noChangeArrowheads="1"/>
          </p:cNvSpPr>
          <p:nvPr/>
        </p:nvSpPr>
        <p:spPr bwMode="auto">
          <a:xfrm>
            <a:off x="7778750" y="4059238"/>
            <a:ext cx="1260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BIOCHEM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56354" name="TextBox 132"/>
          <p:cNvSpPr txBox="1">
            <a:spLocks noChangeArrowheads="1"/>
          </p:cNvSpPr>
          <p:nvPr/>
        </p:nvSpPr>
        <p:spPr bwMode="auto">
          <a:xfrm>
            <a:off x="5435600" y="6061075"/>
            <a:ext cx="1873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HAEMATOLOGY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56355" name="TextBox 134"/>
          <p:cNvSpPr txBox="1">
            <a:spLocks noChangeArrowheads="1"/>
          </p:cNvSpPr>
          <p:nvPr/>
        </p:nvSpPr>
        <p:spPr bwMode="auto">
          <a:xfrm>
            <a:off x="6545263" y="6448425"/>
            <a:ext cx="17922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IMMUNOLOGY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56356" name="TextBox 136"/>
          <p:cNvSpPr txBox="1">
            <a:spLocks noChangeArrowheads="1"/>
          </p:cNvSpPr>
          <p:nvPr/>
        </p:nvSpPr>
        <p:spPr bwMode="auto">
          <a:xfrm>
            <a:off x="7918450" y="5372100"/>
            <a:ext cx="1225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GENETICS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56357" name="TextBox 137"/>
          <p:cNvSpPr txBox="1">
            <a:spLocks noChangeArrowheads="1"/>
          </p:cNvSpPr>
          <p:nvPr/>
        </p:nvSpPr>
        <p:spPr bwMode="auto">
          <a:xfrm>
            <a:off x="7246938" y="5870575"/>
            <a:ext cx="1897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92D050"/>
                </a:solidFill>
                <a:latin typeface="Calibri" pitchFamily="34" charset="0"/>
              </a:rPr>
              <a:t>MICROBIOLOGY</a:t>
            </a:r>
            <a:endParaRPr lang="de-DE" sz="2000">
              <a:solidFill>
                <a:srgbClr val="92D050"/>
              </a:solidFill>
              <a:latin typeface="Calibri" pitchFamily="34" charset="0"/>
            </a:endParaRPr>
          </a:p>
        </p:txBody>
      </p:sp>
      <p:cxnSp>
        <p:nvCxnSpPr>
          <p:cNvPr id="142" name="Straight Arrow Connector 141"/>
          <p:cNvCxnSpPr>
            <a:stCxn id="100" idx="0"/>
          </p:cNvCxnSpPr>
          <p:nvPr/>
        </p:nvCxnSpPr>
        <p:spPr>
          <a:xfrm flipH="1" flipV="1">
            <a:off x="6084888" y="476250"/>
            <a:ext cx="566737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7023100" y="387350"/>
            <a:ext cx="128588" cy="58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7524750" y="620713"/>
            <a:ext cx="25400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V="1">
            <a:off x="7651750" y="1022350"/>
            <a:ext cx="376238" cy="10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56369" idx="1"/>
          </p:cNvCxnSpPr>
          <p:nvPr/>
        </p:nvCxnSpPr>
        <p:spPr>
          <a:xfrm>
            <a:off x="7524750" y="1341438"/>
            <a:ext cx="296863" cy="150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7172325" y="1455738"/>
            <a:ext cx="668338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endCxn id="56371" idx="0"/>
          </p:cNvCxnSpPr>
          <p:nvPr/>
        </p:nvCxnSpPr>
        <p:spPr>
          <a:xfrm>
            <a:off x="6804025" y="1433513"/>
            <a:ext cx="26988" cy="187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H="1" flipV="1">
            <a:off x="5580063" y="722313"/>
            <a:ext cx="461962" cy="185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flipH="1">
            <a:off x="6084888" y="1417638"/>
            <a:ext cx="142875" cy="274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67" name="TextBox 170"/>
          <p:cNvSpPr txBox="1">
            <a:spLocks noChangeArrowheads="1"/>
          </p:cNvSpPr>
          <p:nvPr/>
        </p:nvSpPr>
        <p:spPr bwMode="auto">
          <a:xfrm>
            <a:off x="7670800" y="276225"/>
            <a:ext cx="1476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ENDOCRINE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6368" name="TextBox 171"/>
          <p:cNvSpPr txBox="1">
            <a:spLocks noChangeArrowheads="1"/>
          </p:cNvSpPr>
          <p:nvPr/>
        </p:nvSpPr>
        <p:spPr bwMode="auto">
          <a:xfrm>
            <a:off x="8027988" y="722313"/>
            <a:ext cx="1116012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RENAL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6369" name="TextBox 172"/>
          <p:cNvSpPr txBox="1">
            <a:spLocks noChangeArrowheads="1"/>
          </p:cNvSpPr>
          <p:nvPr/>
        </p:nvSpPr>
        <p:spPr bwMode="auto">
          <a:xfrm>
            <a:off x="7821613" y="1292225"/>
            <a:ext cx="128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CARDIAC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6370" name="TextBox 173"/>
          <p:cNvSpPr txBox="1">
            <a:spLocks noChangeArrowheads="1"/>
          </p:cNvSpPr>
          <p:nvPr/>
        </p:nvSpPr>
        <p:spPr bwMode="auto">
          <a:xfrm>
            <a:off x="6831013" y="1955800"/>
            <a:ext cx="2492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GASTROENTEROLOGY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6371" name="TextBox 175"/>
          <p:cNvSpPr txBox="1">
            <a:spLocks noChangeArrowheads="1"/>
          </p:cNvSpPr>
          <p:nvPr/>
        </p:nvSpPr>
        <p:spPr bwMode="auto">
          <a:xfrm>
            <a:off x="6288088" y="1620838"/>
            <a:ext cx="1085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ELDERLY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6372" name="TextBox 177"/>
          <p:cNvSpPr txBox="1">
            <a:spLocks noChangeArrowheads="1"/>
          </p:cNvSpPr>
          <p:nvPr/>
        </p:nvSpPr>
        <p:spPr bwMode="auto">
          <a:xfrm>
            <a:off x="6413500" y="0"/>
            <a:ext cx="205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RHEUMATOLOGY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6373" name="TextBox 182"/>
          <p:cNvSpPr txBox="1">
            <a:spLocks noChangeArrowheads="1"/>
          </p:cNvSpPr>
          <p:nvPr/>
        </p:nvSpPr>
        <p:spPr bwMode="auto">
          <a:xfrm>
            <a:off x="4967288" y="76200"/>
            <a:ext cx="1508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NEUROLOGY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6374" name="TextBox 195"/>
          <p:cNvSpPr txBox="1">
            <a:spLocks noChangeArrowheads="1"/>
          </p:cNvSpPr>
          <p:nvPr/>
        </p:nvSpPr>
        <p:spPr bwMode="auto">
          <a:xfrm>
            <a:off x="5435600" y="1697038"/>
            <a:ext cx="1008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DERM.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6375" name="TextBox 196"/>
          <p:cNvSpPr txBox="1">
            <a:spLocks noChangeArrowheads="1"/>
          </p:cNvSpPr>
          <p:nvPr/>
        </p:nvSpPr>
        <p:spPr bwMode="auto">
          <a:xfrm>
            <a:off x="4471988" y="433388"/>
            <a:ext cx="1495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INFECTIOUS</a:t>
            </a:r>
          </a:p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DISEASES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cxnSp>
        <p:nvCxnSpPr>
          <p:cNvPr id="207" name="Straight Arrow Connector 206"/>
          <p:cNvCxnSpPr/>
          <p:nvPr/>
        </p:nvCxnSpPr>
        <p:spPr>
          <a:xfrm flipV="1">
            <a:off x="1614488" y="230188"/>
            <a:ext cx="287337" cy="5857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/>
          <p:nvPr/>
        </p:nvCxnSpPr>
        <p:spPr>
          <a:xfrm flipV="1">
            <a:off x="1939925" y="476250"/>
            <a:ext cx="363538" cy="339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/>
          <p:cNvCxnSpPr/>
          <p:nvPr/>
        </p:nvCxnSpPr>
        <p:spPr>
          <a:xfrm flipV="1">
            <a:off x="2092325" y="815975"/>
            <a:ext cx="236538" cy="265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>
            <a:stCxn id="56340" idx="3"/>
            <a:endCxn id="262" idx="1"/>
          </p:cNvCxnSpPr>
          <p:nvPr/>
        </p:nvCxnSpPr>
        <p:spPr>
          <a:xfrm flipV="1">
            <a:off x="2328863" y="1109663"/>
            <a:ext cx="373062" cy="144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>
            <a:off x="2185988" y="1455738"/>
            <a:ext cx="447675" cy="98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/>
          <p:nvPr/>
        </p:nvCxnSpPr>
        <p:spPr>
          <a:xfrm>
            <a:off x="1835150" y="1525588"/>
            <a:ext cx="133350" cy="3286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>
            <a:stCxn id="56340" idx="2"/>
          </p:cNvCxnSpPr>
          <p:nvPr/>
        </p:nvCxnSpPr>
        <p:spPr>
          <a:xfrm flipH="1">
            <a:off x="1431925" y="1484313"/>
            <a:ext cx="182563" cy="536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Arrow Connector 233"/>
          <p:cNvCxnSpPr>
            <a:endCxn id="256" idx="2"/>
          </p:cNvCxnSpPr>
          <p:nvPr/>
        </p:nvCxnSpPr>
        <p:spPr>
          <a:xfrm flipH="1" flipV="1">
            <a:off x="1365250" y="588963"/>
            <a:ext cx="38100" cy="227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Arrow Connector 236"/>
          <p:cNvCxnSpPr/>
          <p:nvPr/>
        </p:nvCxnSpPr>
        <p:spPr>
          <a:xfrm flipH="1" flipV="1">
            <a:off x="687388" y="276225"/>
            <a:ext cx="457200" cy="539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Arrow Connector 239"/>
          <p:cNvCxnSpPr/>
          <p:nvPr/>
        </p:nvCxnSpPr>
        <p:spPr>
          <a:xfrm flipH="1" flipV="1">
            <a:off x="614363" y="676275"/>
            <a:ext cx="407987" cy="247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Arrow Connector 242"/>
          <p:cNvCxnSpPr/>
          <p:nvPr/>
        </p:nvCxnSpPr>
        <p:spPr>
          <a:xfrm flipH="1" flipV="1">
            <a:off x="576263" y="1022350"/>
            <a:ext cx="379412" cy="87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Arrow Connector 245"/>
          <p:cNvCxnSpPr>
            <a:stCxn id="56340" idx="1"/>
          </p:cNvCxnSpPr>
          <p:nvPr/>
        </p:nvCxnSpPr>
        <p:spPr>
          <a:xfrm flipH="1">
            <a:off x="576263" y="1254125"/>
            <a:ext cx="32385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Arrow Connector 249"/>
          <p:cNvCxnSpPr/>
          <p:nvPr/>
        </p:nvCxnSpPr>
        <p:spPr>
          <a:xfrm flipH="1">
            <a:off x="665163" y="1417638"/>
            <a:ext cx="290512" cy="188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Arrow Connector 252"/>
          <p:cNvCxnSpPr/>
          <p:nvPr/>
        </p:nvCxnSpPr>
        <p:spPr>
          <a:xfrm flipH="1">
            <a:off x="900113" y="1455738"/>
            <a:ext cx="265112" cy="565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TextBox 255"/>
          <p:cNvSpPr txBox="1"/>
          <p:nvPr/>
        </p:nvSpPr>
        <p:spPr>
          <a:xfrm>
            <a:off x="862013" y="219075"/>
            <a:ext cx="1008062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BREAST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57" name="TextBox 256"/>
          <p:cNvSpPr txBox="1"/>
          <p:nvPr/>
        </p:nvSpPr>
        <p:spPr>
          <a:xfrm>
            <a:off x="1600200" y="-34925"/>
            <a:ext cx="14557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VASCULAR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58" name="TextBox 257"/>
          <p:cNvSpPr txBox="1"/>
          <p:nvPr/>
        </p:nvSpPr>
        <p:spPr>
          <a:xfrm>
            <a:off x="2163763" y="200025"/>
            <a:ext cx="19272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MAXILLO-FACIAL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59" name="TextBox 258"/>
          <p:cNvSpPr txBox="1"/>
          <p:nvPr/>
        </p:nvSpPr>
        <p:spPr>
          <a:xfrm>
            <a:off x="2374900" y="569913"/>
            <a:ext cx="1709738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ORTHOPAEDIC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2701925" y="923925"/>
            <a:ext cx="12350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UROLOGY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70" name="TextBox 269"/>
          <p:cNvSpPr txBox="1"/>
          <p:nvPr/>
        </p:nvSpPr>
        <p:spPr>
          <a:xfrm>
            <a:off x="2657475" y="1341438"/>
            <a:ext cx="1427163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COLORECTAL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71" name="TextBox 270"/>
          <p:cNvSpPr txBox="1"/>
          <p:nvPr/>
        </p:nvSpPr>
        <p:spPr>
          <a:xfrm>
            <a:off x="1649413" y="1779588"/>
            <a:ext cx="11207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THYROID</a:t>
            </a:r>
          </a:p>
        </p:txBody>
      </p:sp>
      <p:sp>
        <p:nvSpPr>
          <p:cNvPr id="272" name="TextBox 271"/>
          <p:cNvSpPr txBox="1"/>
          <p:nvPr/>
        </p:nvSpPr>
        <p:spPr>
          <a:xfrm>
            <a:off x="1062038" y="2006600"/>
            <a:ext cx="1176337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CARDIO-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THORACIC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81" name="TextBox 280"/>
          <p:cNvSpPr txBox="1"/>
          <p:nvPr/>
        </p:nvSpPr>
        <p:spPr>
          <a:xfrm>
            <a:off x="217488" y="2006600"/>
            <a:ext cx="103346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PLASTIC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85" name="TextBox 284"/>
          <p:cNvSpPr txBox="1"/>
          <p:nvPr/>
        </p:nvSpPr>
        <p:spPr>
          <a:xfrm>
            <a:off x="-19050" y="1585913"/>
            <a:ext cx="10414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TRAUMA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89" name="TextBox 288"/>
          <p:cNvSpPr txBox="1"/>
          <p:nvPr/>
        </p:nvSpPr>
        <p:spPr>
          <a:xfrm>
            <a:off x="-12700" y="1154113"/>
            <a:ext cx="7000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ENT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03" name="TextBox 302"/>
          <p:cNvSpPr txBox="1"/>
          <p:nvPr/>
        </p:nvSpPr>
        <p:spPr>
          <a:xfrm>
            <a:off x="0" y="0"/>
            <a:ext cx="12271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BARIATRIC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07" name="TextBox 306"/>
          <p:cNvSpPr txBox="1"/>
          <p:nvPr/>
        </p:nvSpPr>
        <p:spPr>
          <a:xfrm>
            <a:off x="-52388" y="787400"/>
            <a:ext cx="733426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EYES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14" name="TextBox 313"/>
          <p:cNvSpPr txBox="1"/>
          <p:nvPr/>
        </p:nvSpPr>
        <p:spPr>
          <a:xfrm>
            <a:off x="-38100" y="333375"/>
            <a:ext cx="900113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NEURO</a:t>
            </a:r>
            <a:endParaRPr lang="de-DE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3141663"/>
            <a:ext cx="2520950" cy="719137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b="1" i="1" dirty="0" smtClean="0"/>
              <a:t>DOCTOR</a:t>
            </a:r>
            <a:endParaRPr lang="de-DE" sz="4800" b="1" i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716463" y="1341438"/>
            <a:ext cx="1144587" cy="15827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18436" idx="2"/>
          </p:cNvCxnSpPr>
          <p:nvPr/>
        </p:nvCxnSpPr>
        <p:spPr>
          <a:xfrm flipH="1" flipV="1">
            <a:off x="4117975" y="2601913"/>
            <a:ext cx="22225" cy="4048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6" name="TextBox 96"/>
          <p:cNvSpPr txBox="1">
            <a:spLocks noChangeArrowheads="1"/>
          </p:cNvSpPr>
          <p:nvPr/>
        </p:nvSpPr>
        <p:spPr bwMode="auto">
          <a:xfrm>
            <a:off x="3376613" y="1770063"/>
            <a:ext cx="1482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GENERAL</a:t>
            </a:r>
          </a:p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PRACTICE</a:t>
            </a:r>
            <a:endParaRPr lang="de-DE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1050" y="971550"/>
            <a:ext cx="15795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PHYSICIAN</a:t>
            </a:r>
            <a:endParaRPr lang="de-DE" sz="2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142" name="Straight Arrow Connector 141"/>
          <p:cNvCxnSpPr>
            <a:stCxn id="100" idx="0"/>
          </p:cNvCxnSpPr>
          <p:nvPr/>
        </p:nvCxnSpPr>
        <p:spPr>
          <a:xfrm flipH="1" flipV="1">
            <a:off x="6084888" y="476250"/>
            <a:ext cx="566737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H="1" flipV="1">
            <a:off x="5580063" y="722313"/>
            <a:ext cx="461962" cy="185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0" name="TextBox 182"/>
          <p:cNvSpPr txBox="1">
            <a:spLocks noChangeArrowheads="1"/>
          </p:cNvSpPr>
          <p:nvPr/>
        </p:nvSpPr>
        <p:spPr bwMode="auto">
          <a:xfrm>
            <a:off x="4967288" y="76200"/>
            <a:ext cx="1508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NEUROLOGY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8441" name="TextBox 196"/>
          <p:cNvSpPr txBox="1">
            <a:spLocks noChangeArrowheads="1"/>
          </p:cNvSpPr>
          <p:nvPr/>
        </p:nvSpPr>
        <p:spPr bwMode="auto">
          <a:xfrm>
            <a:off x="4471988" y="433388"/>
            <a:ext cx="1495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INFECTIOUS</a:t>
            </a:r>
          </a:p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DISEASES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3141663"/>
            <a:ext cx="2520950" cy="719137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b="1" i="1" dirty="0" smtClean="0"/>
              <a:t>DOCTOR</a:t>
            </a:r>
            <a:endParaRPr lang="de-DE" sz="4800" b="1" i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716463" y="1341438"/>
            <a:ext cx="1144587" cy="15827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19460" idx="2"/>
          </p:cNvCxnSpPr>
          <p:nvPr/>
        </p:nvCxnSpPr>
        <p:spPr>
          <a:xfrm flipH="1" flipV="1">
            <a:off x="4117975" y="2601913"/>
            <a:ext cx="22225" cy="4048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0" name="TextBox 96"/>
          <p:cNvSpPr txBox="1">
            <a:spLocks noChangeArrowheads="1"/>
          </p:cNvSpPr>
          <p:nvPr/>
        </p:nvSpPr>
        <p:spPr bwMode="auto">
          <a:xfrm>
            <a:off x="3376613" y="1770063"/>
            <a:ext cx="1482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GENERAL</a:t>
            </a:r>
          </a:p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PRACTICE</a:t>
            </a:r>
            <a:endParaRPr lang="de-DE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1050" y="971550"/>
            <a:ext cx="15795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PHYSICIAN</a:t>
            </a:r>
            <a:endParaRPr lang="de-DE" sz="2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142" name="Straight Arrow Connector 141"/>
          <p:cNvCxnSpPr>
            <a:stCxn id="100" idx="0"/>
          </p:cNvCxnSpPr>
          <p:nvPr/>
        </p:nvCxnSpPr>
        <p:spPr>
          <a:xfrm flipH="1" flipV="1">
            <a:off x="6084888" y="476250"/>
            <a:ext cx="566737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7023100" y="387350"/>
            <a:ext cx="128588" cy="58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H="1" flipV="1">
            <a:off x="5580063" y="722313"/>
            <a:ext cx="461962" cy="185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5" name="TextBox 177"/>
          <p:cNvSpPr txBox="1">
            <a:spLocks noChangeArrowheads="1"/>
          </p:cNvSpPr>
          <p:nvPr/>
        </p:nvSpPr>
        <p:spPr bwMode="auto">
          <a:xfrm>
            <a:off x="6413500" y="0"/>
            <a:ext cx="205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RHEUMATOLOGY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9466" name="TextBox 182"/>
          <p:cNvSpPr txBox="1">
            <a:spLocks noChangeArrowheads="1"/>
          </p:cNvSpPr>
          <p:nvPr/>
        </p:nvSpPr>
        <p:spPr bwMode="auto">
          <a:xfrm>
            <a:off x="4967288" y="76200"/>
            <a:ext cx="1508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NEUROLOGY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9467" name="TextBox 196"/>
          <p:cNvSpPr txBox="1">
            <a:spLocks noChangeArrowheads="1"/>
          </p:cNvSpPr>
          <p:nvPr/>
        </p:nvSpPr>
        <p:spPr bwMode="auto">
          <a:xfrm>
            <a:off x="4471988" y="433388"/>
            <a:ext cx="1495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INFECTIOUS</a:t>
            </a:r>
          </a:p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DISEASES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3141663"/>
            <a:ext cx="2520950" cy="719137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b="1" i="1" dirty="0" smtClean="0"/>
              <a:t>DOCTOR</a:t>
            </a:r>
            <a:endParaRPr lang="de-DE" sz="4800" b="1" i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716463" y="1341438"/>
            <a:ext cx="1144587" cy="15827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20484" idx="2"/>
          </p:cNvCxnSpPr>
          <p:nvPr/>
        </p:nvCxnSpPr>
        <p:spPr>
          <a:xfrm flipH="1" flipV="1">
            <a:off x="4117975" y="2601913"/>
            <a:ext cx="22225" cy="4048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484" name="TextBox 96"/>
          <p:cNvSpPr txBox="1">
            <a:spLocks noChangeArrowheads="1"/>
          </p:cNvSpPr>
          <p:nvPr/>
        </p:nvSpPr>
        <p:spPr bwMode="auto">
          <a:xfrm>
            <a:off x="3376613" y="1770063"/>
            <a:ext cx="1482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GENERAL</a:t>
            </a:r>
          </a:p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PRACTICE</a:t>
            </a:r>
            <a:endParaRPr lang="de-DE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1050" y="971550"/>
            <a:ext cx="15795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PHYSICIAN</a:t>
            </a:r>
            <a:endParaRPr lang="de-DE" sz="2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142" name="Straight Arrow Connector 141"/>
          <p:cNvCxnSpPr>
            <a:stCxn id="100" idx="0"/>
          </p:cNvCxnSpPr>
          <p:nvPr/>
        </p:nvCxnSpPr>
        <p:spPr>
          <a:xfrm flipH="1" flipV="1">
            <a:off x="6084888" y="476250"/>
            <a:ext cx="566737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7023100" y="387350"/>
            <a:ext cx="128588" cy="58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7524750" y="620713"/>
            <a:ext cx="25400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H="1" flipV="1">
            <a:off x="5580063" y="722313"/>
            <a:ext cx="461962" cy="185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0" name="TextBox 170"/>
          <p:cNvSpPr txBox="1">
            <a:spLocks noChangeArrowheads="1"/>
          </p:cNvSpPr>
          <p:nvPr/>
        </p:nvSpPr>
        <p:spPr bwMode="auto">
          <a:xfrm>
            <a:off x="7670800" y="276225"/>
            <a:ext cx="1476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ENDOCRINE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0491" name="TextBox 177"/>
          <p:cNvSpPr txBox="1">
            <a:spLocks noChangeArrowheads="1"/>
          </p:cNvSpPr>
          <p:nvPr/>
        </p:nvSpPr>
        <p:spPr bwMode="auto">
          <a:xfrm>
            <a:off x="6413500" y="0"/>
            <a:ext cx="205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RHEUMATOLOGY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0492" name="TextBox 182"/>
          <p:cNvSpPr txBox="1">
            <a:spLocks noChangeArrowheads="1"/>
          </p:cNvSpPr>
          <p:nvPr/>
        </p:nvSpPr>
        <p:spPr bwMode="auto">
          <a:xfrm>
            <a:off x="4967288" y="76200"/>
            <a:ext cx="1508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NEUROLOGY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0493" name="TextBox 196"/>
          <p:cNvSpPr txBox="1">
            <a:spLocks noChangeArrowheads="1"/>
          </p:cNvSpPr>
          <p:nvPr/>
        </p:nvSpPr>
        <p:spPr bwMode="auto">
          <a:xfrm>
            <a:off x="4471988" y="433388"/>
            <a:ext cx="1495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INFECTIOUS</a:t>
            </a:r>
          </a:p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DISEASES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3141663"/>
            <a:ext cx="2520950" cy="719137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b="1" i="1" dirty="0" smtClean="0"/>
              <a:t>DOCTOR</a:t>
            </a:r>
            <a:endParaRPr lang="de-DE" sz="4800" b="1" i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716463" y="1341438"/>
            <a:ext cx="1144587" cy="15827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21508" idx="2"/>
          </p:cNvCxnSpPr>
          <p:nvPr/>
        </p:nvCxnSpPr>
        <p:spPr>
          <a:xfrm flipH="1" flipV="1">
            <a:off x="4117975" y="2601913"/>
            <a:ext cx="22225" cy="4048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508" name="TextBox 96"/>
          <p:cNvSpPr txBox="1">
            <a:spLocks noChangeArrowheads="1"/>
          </p:cNvSpPr>
          <p:nvPr/>
        </p:nvSpPr>
        <p:spPr bwMode="auto">
          <a:xfrm>
            <a:off x="3376613" y="1770063"/>
            <a:ext cx="1482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GENERAL</a:t>
            </a:r>
          </a:p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PRACTICE</a:t>
            </a:r>
            <a:endParaRPr lang="de-DE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1050" y="971550"/>
            <a:ext cx="15795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PHYSICIAN</a:t>
            </a:r>
            <a:endParaRPr lang="de-DE" sz="2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142" name="Straight Arrow Connector 141"/>
          <p:cNvCxnSpPr>
            <a:stCxn id="100" idx="0"/>
          </p:cNvCxnSpPr>
          <p:nvPr/>
        </p:nvCxnSpPr>
        <p:spPr>
          <a:xfrm flipH="1" flipV="1">
            <a:off x="6084888" y="476250"/>
            <a:ext cx="566737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7023100" y="387350"/>
            <a:ext cx="128588" cy="58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7524750" y="620713"/>
            <a:ext cx="25400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V="1">
            <a:off x="7651750" y="1022350"/>
            <a:ext cx="376238" cy="10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H="1" flipV="1">
            <a:off x="5580063" y="722313"/>
            <a:ext cx="461962" cy="185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5" name="TextBox 170"/>
          <p:cNvSpPr txBox="1">
            <a:spLocks noChangeArrowheads="1"/>
          </p:cNvSpPr>
          <p:nvPr/>
        </p:nvSpPr>
        <p:spPr bwMode="auto">
          <a:xfrm>
            <a:off x="7670800" y="276225"/>
            <a:ext cx="1476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ENDOCRINE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1516" name="TextBox 171"/>
          <p:cNvSpPr txBox="1">
            <a:spLocks noChangeArrowheads="1"/>
          </p:cNvSpPr>
          <p:nvPr/>
        </p:nvSpPr>
        <p:spPr bwMode="auto">
          <a:xfrm>
            <a:off x="8027988" y="722313"/>
            <a:ext cx="1116012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RENAL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1517" name="TextBox 177"/>
          <p:cNvSpPr txBox="1">
            <a:spLocks noChangeArrowheads="1"/>
          </p:cNvSpPr>
          <p:nvPr/>
        </p:nvSpPr>
        <p:spPr bwMode="auto">
          <a:xfrm>
            <a:off x="6413500" y="0"/>
            <a:ext cx="205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RHEUMATOLOGY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1518" name="TextBox 182"/>
          <p:cNvSpPr txBox="1">
            <a:spLocks noChangeArrowheads="1"/>
          </p:cNvSpPr>
          <p:nvPr/>
        </p:nvSpPr>
        <p:spPr bwMode="auto">
          <a:xfrm>
            <a:off x="4967288" y="76200"/>
            <a:ext cx="1508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NEUROLOGY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1519" name="TextBox 196"/>
          <p:cNvSpPr txBox="1">
            <a:spLocks noChangeArrowheads="1"/>
          </p:cNvSpPr>
          <p:nvPr/>
        </p:nvSpPr>
        <p:spPr bwMode="auto">
          <a:xfrm>
            <a:off x="4471988" y="433388"/>
            <a:ext cx="1495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INFECTIOUS</a:t>
            </a:r>
          </a:p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DISEASES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213" y="3141663"/>
            <a:ext cx="2520950" cy="719137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800" b="1" i="1" dirty="0" smtClean="0"/>
              <a:t>DOCTOR</a:t>
            </a:r>
            <a:endParaRPr lang="de-DE" sz="4800" b="1" i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716463" y="1341438"/>
            <a:ext cx="1144587" cy="15827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22532" idx="2"/>
          </p:cNvCxnSpPr>
          <p:nvPr/>
        </p:nvCxnSpPr>
        <p:spPr>
          <a:xfrm flipH="1" flipV="1">
            <a:off x="4117975" y="2601913"/>
            <a:ext cx="22225" cy="4048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532" name="TextBox 96"/>
          <p:cNvSpPr txBox="1">
            <a:spLocks noChangeArrowheads="1"/>
          </p:cNvSpPr>
          <p:nvPr/>
        </p:nvSpPr>
        <p:spPr bwMode="auto">
          <a:xfrm>
            <a:off x="3376613" y="1770063"/>
            <a:ext cx="1482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GENERAL</a:t>
            </a:r>
          </a:p>
          <a:p>
            <a:r>
              <a:rPr lang="en-GB" sz="2400" b="1">
                <a:solidFill>
                  <a:srgbClr val="FF0000"/>
                </a:solidFill>
                <a:latin typeface="Calibri" pitchFamily="34" charset="0"/>
              </a:rPr>
              <a:t>PRACTICE</a:t>
            </a:r>
            <a:endParaRPr lang="de-DE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861050" y="971550"/>
            <a:ext cx="15795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PHYSICIAN</a:t>
            </a:r>
            <a:endParaRPr lang="de-DE" sz="2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142" name="Straight Arrow Connector 141"/>
          <p:cNvCxnSpPr>
            <a:stCxn id="100" idx="0"/>
          </p:cNvCxnSpPr>
          <p:nvPr/>
        </p:nvCxnSpPr>
        <p:spPr>
          <a:xfrm flipH="1" flipV="1">
            <a:off x="6084888" y="476250"/>
            <a:ext cx="566737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7023100" y="387350"/>
            <a:ext cx="128588" cy="58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V="1">
            <a:off x="7524750" y="620713"/>
            <a:ext cx="254000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V="1">
            <a:off x="7651750" y="1022350"/>
            <a:ext cx="376238" cy="10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22542" idx="1"/>
          </p:cNvCxnSpPr>
          <p:nvPr/>
        </p:nvCxnSpPr>
        <p:spPr>
          <a:xfrm>
            <a:off x="7524750" y="1341438"/>
            <a:ext cx="296863" cy="150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H="1" flipV="1">
            <a:off x="5580063" y="722313"/>
            <a:ext cx="461962" cy="185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0" name="TextBox 170"/>
          <p:cNvSpPr txBox="1">
            <a:spLocks noChangeArrowheads="1"/>
          </p:cNvSpPr>
          <p:nvPr/>
        </p:nvSpPr>
        <p:spPr bwMode="auto">
          <a:xfrm>
            <a:off x="7670800" y="276225"/>
            <a:ext cx="1476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ENDOCRINE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2541" name="TextBox 171"/>
          <p:cNvSpPr txBox="1">
            <a:spLocks noChangeArrowheads="1"/>
          </p:cNvSpPr>
          <p:nvPr/>
        </p:nvSpPr>
        <p:spPr bwMode="auto">
          <a:xfrm>
            <a:off x="8027988" y="722313"/>
            <a:ext cx="1116012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RENAL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2542" name="TextBox 172"/>
          <p:cNvSpPr txBox="1">
            <a:spLocks noChangeArrowheads="1"/>
          </p:cNvSpPr>
          <p:nvPr/>
        </p:nvSpPr>
        <p:spPr bwMode="auto">
          <a:xfrm>
            <a:off x="7821613" y="1292225"/>
            <a:ext cx="1285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CARDIAC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2543" name="TextBox 177"/>
          <p:cNvSpPr txBox="1">
            <a:spLocks noChangeArrowheads="1"/>
          </p:cNvSpPr>
          <p:nvPr/>
        </p:nvSpPr>
        <p:spPr bwMode="auto">
          <a:xfrm>
            <a:off x="6413500" y="0"/>
            <a:ext cx="205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RHEUMATOLOGY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2544" name="TextBox 182"/>
          <p:cNvSpPr txBox="1">
            <a:spLocks noChangeArrowheads="1"/>
          </p:cNvSpPr>
          <p:nvPr/>
        </p:nvSpPr>
        <p:spPr bwMode="auto">
          <a:xfrm>
            <a:off x="4967288" y="76200"/>
            <a:ext cx="1508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NEUROLOGY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2545" name="TextBox 196"/>
          <p:cNvSpPr txBox="1">
            <a:spLocks noChangeArrowheads="1"/>
          </p:cNvSpPr>
          <p:nvPr/>
        </p:nvSpPr>
        <p:spPr bwMode="auto">
          <a:xfrm>
            <a:off x="4471988" y="433388"/>
            <a:ext cx="1495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INFECTIOUS</a:t>
            </a:r>
          </a:p>
          <a:p>
            <a:r>
              <a:rPr lang="en-GB" sz="2000">
                <a:solidFill>
                  <a:srgbClr val="C00000"/>
                </a:solidFill>
                <a:latin typeface="Calibri" pitchFamily="34" charset="0"/>
              </a:rPr>
              <a:t>DISEASES</a:t>
            </a:r>
            <a:endParaRPr lang="de-DE" sz="200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1186</Words>
  <Application>Microsoft Office PowerPoint</Application>
  <PresentationFormat>On-screen Show (4:3)</PresentationFormat>
  <Paragraphs>1026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Doctor</dc:title>
  <dc:creator>Jill</dc:creator>
  <cp:lastModifiedBy>Jill</cp:lastModifiedBy>
  <cp:revision>55</cp:revision>
  <dcterms:created xsi:type="dcterms:W3CDTF">2015-02-26T19:12:29Z</dcterms:created>
  <dcterms:modified xsi:type="dcterms:W3CDTF">2015-03-09T19:55:59Z</dcterms:modified>
</cp:coreProperties>
</file>